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9" r:id="rId2"/>
    <p:sldId id="261" r:id="rId3"/>
    <p:sldId id="335" r:id="rId4"/>
    <p:sldId id="332" r:id="rId5"/>
    <p:sldId id="467" r:id="rId6"/>
    <p:sldId id="468" r:id="rId7"/>
    <p:sldId id="399" r:id="rId8"/>
    <p:sldId id="417" r:id="rId9"/>
    <p:sldId id="418" r:id="rId10"/>
    <p:sldId id="462" r:id="rId11"/>
    <p:sldId id="424" r:id="rId12"/>
    <p:sldId id="419" r:id="rId13"/>
    <p:sldId id="420" r:id="rId14"/>
    <p:sldId id="421" r:id="rId15"/>
    <p:sldId id="426" r:id="rId16"/>
    <p:sldId id="427" r:id="rId17"/>
    <p:sldId id="431" r:id="rId18"/>
    <p:sldId id="466" r:id="rId19"/>
    <p:sldId id="446" r:id="rId20"/>
    <p:sldId id="436" r:id="rId21"/>
    <p:sldId id="471" r:id="rId22"/>
    <p:sldId id="453" r:id="rId23"/>
    <p:sldId id="447" r:id="rId24"/>
    <p:sldId id="460" r:id="rId25"/>
    <p:sldId id="461" r:id="rId26"/>
    <p:sldId id="444" r:id="rId27"/>
    <p:sldId id="432" r:id="rId28"/>
    <p:sldId id="423" r:id="rId29"/>
    <p:sldId id="469" r:id="rId30"/>
    <p:sldId id="470" r:id="rId3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agement School" initials="MS" lastIdx="3" clrIdx="0"/>
  <p:cmAuthor id="1" name="Andrea Genovese" initials="AG" lastIdx="2" clrIdx="1">
    <p:extLst>
      <p:ext uri="{19B8F6BF-5375-455C-9EA6-DF929625EA0E}">
        <p15:presenceInfo xmlns:p15="http://schemas.microsoft.com/office/powerpoint/2012/main" userId="Andrea Genove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12A"/>
    <a:srgbClr val="007DC5"/>
    <a:srgbClr val="7B439A"/>
    <a:srgbClr val="00853F"/>
    <a:srgbClr val="C60C46"/>
    <a:srgbClr val="F5842B"/>
    <a:srgbClr val="FFDF00"/>
    <a:srgbClr val="9BBB59"/>
    <a:srgbClr val="4F81B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6" autoAdjust="0"/>
    <p:restoredTop sz="92613" autoAdjust="0"/>
  </p:normalViewPr>
  <p:slideViewPr>
    <p:cSldViewPr snapToGrid="0" snapToObjects="1">
      <p:cViewPr varScale="1">
        <p:scale>
          <a:sx n="74" d="100"/>
          <a:sy n="74" d="100"/>
        </p:scale>
        <p:origin x="1212" y="36"/>
      </p:cViewPr>
      <p:guideLst>
        <p:guide orient="horz" pos="218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8" d="100"/>
          <a:sy n="48" d="100"/>
        </p:scale>
        <p:origin x="2764" y="4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GB" dirty="0"/>
              <a:t>MGT  6215 Crisis Management</a:t>
            </a:r>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5EED56C1-C4A8-4C8B-9E9D-8E4E685398CE}" type="datetimeFigureOut">
              <a:rPr lang="en-GB" smtClean="0"/>
              <a:pPr/>
              <a:t>16/03/2022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GB" dirty="0"/>
              <a:t>Session 8 – Social Media &amp; Crisis Communications</a:t>
            </a:r>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9D6CB39C-00DC-47AB-8EDC-085AE0C1D832}" type="slidenum">
              <a:rPr lang="en-GB" smtClean="0"/>
              <a:pPr/>
              <a:t>‹#›</a:t>
            </a:fld>
            <a:endParaRPr lang="en-GB"/>
          </a:p>
        </p:txBody>
      </p:sp>
    </p:spTree>
    <p:extLst>
      <p:ext uri="{BB962C8B-B14F-4D97-AF65-F5344CB8AC3E}">
        <p14:creationId xmlns:p14="http://schemas.microsoft.com/office/powerpoint/2010/main" val="41713362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ADB7560-1965-4BC1-9333-6513892F98A4}" type="datetimeFigureOut">
              <a:rPr lang="en-GB" smtClean="0"/>
              <a:pPr/>
              <a:t>16/03/2022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30D96371-6167-4968-ADAB-7F07FB2F627F}" type="slidenum">
              <a:rPr lang="en-GB" smtClean="0"/>
              <a:pPr/>
              <a:t>‹#›</a:t>
            </a:fld>
            <a:endParaRPr lang="en-GB"/>
          </a:p>
        </p:txBody>
      </p:sp>
    </p:spTree>
    <p:extLst>
      <p:ext uri="{BB962C8B-B14F-4D97-AF65-F5344CB8AC3E}">
        <p14:creationId xmlns:p14="http://schemas.microsoft.com/office/powerpoint/2010/main" val="6397819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96371-6167-4968-ADAB-7F07FB2F627F}" type="slidenum">
              <a:rPr lang="en-GB" smtClean="0"/>
              <a:pPr/>
              <a:t>1</a:t>
            </a:fld>
            <a:endParaRPr lang="en-GB"/>
          </a:p>
        </p:txBody>
      </p:sp>
    </p:spTree>
    <p:extLst>
      <p:ext uri="{BB962C8B-B14F-4D97-AF65-F5344CB8AC3E}">
        <p14:creationId xmlns:p14="http://schemas.microsoft.com/office/powerpoint/2010/main" val="255401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96371-6167-4968-ADAB-7F07FB2F627F}" type="slidenum">
              <a:rPr lang="en-GB" smtClean="0"/>
              <a:pPr/>
              <a:t>9</a:t>
            </a:fld>
            <a:endParaRPr lang="en-GB"/>
          </a:p>
        </p:txBody>
      </p:sp>
    </p:spTree>
    <p:extLst>
      <p:ext uri="{BB962C8B-B14F-4D97-AF65-F5344CB8AC3E}">
        <p14:creationId xmlns:p14="http://schemas.microsoft.com/office/powerpoint/2010/main" val="83253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96371-6167-4968-ADAB-7F07FB2F627F}" type="slidenum">
              <a:rPr lang="en-GB" smtClean="0"/>
              <a:pPr/>
              <a:t>10</a:t>
            </a:fld>
            <a:endParaRPr lang="en-GB"/>
          </a:p>
        </p:txBody>
      </p:sp>
    </p:spTree>
    <p:extLst>
      <p:ext uri="{BB962C8B-B14F-4D97-AF65-F5344CB8AC3E}">
        <p14:creationId xmlns:p14="http://schemas.microsoft.com/office/powerpoint/2010/main" val="135802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96371-6167-4968-ADAB-7F07FB2F627F}" type="slidenum">
              <a:rPr lang="en-GB" smtClean="0"/>
              <a:pPr/>
              <a:t>12</a:t>
            </a:fld>
            <a:endParaRPr lang="en-GB"/>
          </a:p>
        </p:txBody>
      </p:sp>
    </p:spTree>
    <p:extLst>
      <p:ext uri="{BB962C8B-B14F-4D97-AF65-F5344CB8AC3E}">
        <p14:creationId xmlns:p14="http://schemas.microsoft.com/office/powerpoint/2010/main" val="3919123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96371-6167-4968-ADAB-7F07FB2F627F}" type="slidenum">
              <a:rPr lang="en-GB" smtClean="0"/>
              <a:pPr/>
              <a:t>20</a:t>
            </a:fld>
            <a:endParaRPr lang="en-GB"/>
          </a:p>
        </p:txBody>
      </p:sp>
    </p:spTree>
    <p:extLst>
      <p:ext uri="{BB962C8B-B14F-4D97-AF65-F5344CB8AC3E}">
        <p14:creationId xmlns:p14="http://schemas.microsoft.com/office/powerpoint/2010/main" val="165593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96371-6167-4968-ADAB-7F07FB2F627F}" type="slidenum">
              <a:rPr lang="en-GB" smtClean="0"/>
              <a:pPr/>
              <a:t>27</a:t>
            </a:fld>
            <a:endParaRPr lang="en-GB"/>
          </a:p>
        </p:txBody>
      </p:sp>
    </p:spTree>
    <p:extLst>
      <p:ext uri="{BB962C8B-B14F-4D97-AF65-F5344CB8AC3E}">
        <p14:creationId xmlns:p14="http://schemas.microsoft.com/office/powerpoint/2010/main" val="3766269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divider_slide_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10" name="Picture 9" descr="Tuos slide 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42900"/>
            <a:ext cx="2171700" cy="858579"/>
          </a:xfrm>
          <a:prstGeom prst="rect">
            <a:avLst/>
          </a:prstGeom>
        </p:spPr>
      </p:pic>
    </p:spTree>
    <p:extLst>
      <p:ext uri="{BB962C8B-B14F-4D97-AF65-F5344CB8AC3E}">
        <p14:creationId xmlns:p14="http://schemas.microsoft.com/office/powerpoint/2010/main" val="395546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2"/>
          <p:cNvSpPr/>
          <p:nvPr userDrawn="1"/>
        </p:nvSpPr>
        <p:spPr>
          <a:xfrm>
            <a:off x="0" y="0"/>
            <a:ext cx="9144000" cy="1201003"/>
          </a:xfrm>
          <a:prstGeom prst="rect">
            <a:avLst/>
          </a:prstGeom>
          <a:solidFill>
            <a:srgbClr val="1F23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44000"/>
            <a:endParaRPr lang="en-GB" sz="2800" dirty="0">
              <a:solidFill>
                <a:schemeClr val="bg1"/>
              </a:solidFill>
              <a:effectLst>
                <a:outerShdw blurRad="38100" dist="38100" dir="2700000" algn="tl">
                  <a:srgbClr val="000000">
                    <a:alpha val="43137"/>
                  </a:srgbClr>
                </a:outerShdw>
              </a:effectLst>
              <a:latin typeface="TUOS Stephenson" panose="02070503080000020004" pitchFamily="18" charset="0"/>
            </a:endParaRPr>
          </a:p>
        </p:txBody>
      </p:sp>
      <p:pic>
        <p:nvPicPr>
          <p:cNvPr id="4"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228115" y="18062"/>
            <a:ext cx="1915885" cy="1182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userDrawn="1"/>
        </p:nvSpPr>
        <p:spPr>
          <a:xfrm>
            <a:off x="1723674" y="266801"/>
            <a:ext cx="5704983" cy="6908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tx1"/>
                </a:solidFill>
                <a:latin typeface="Baskerville Old Face" pitchFamily="18" charset="0"/>
                <a:ea typeface="+mj-ea"/>
                <a:cs typeface="+mj-cs"/>
              </a:defRPr>
            </a:lvl1pPr>
          </a:lstStyle>
          <a:p>
            <a:pPr algn="l"/>
            <a:r>
              <a:rPr lang="en-GB" sz="3200" dirty="0">
                <a:solidFill>
                  <a:schemeClr val="bg1"/>
                </a:solidFill>
              </a:rPr>
              <a:t>Click to edit Master title style</a:t>
            </a:r>
            <a:endParaRPr lang="en-US" sz="3200" dirty="0">
              <a:solidFill>
                <a:schemeClr val="bg1"/>
              </a:solidFill>
            </a:endParaRPr>
          </a:p>
        </p:txBody>
      </p:sp>
    </p:spTree>
    <p:extLst>
      <p:ext uri="{BB962C8B-B14F-4D97-AF65-F5344CB8AC3E}">
        <p14:creationId xmlns:p14="http://schemas.microsoft.com/office/powerpoint/2010/main" val="201411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79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340823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77282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94641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49680"/>
            <a:ext cx="2057400" cy="487648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249680"/>
            <a:ext cx="6019800" cy="487648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1011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ontent_slide_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0"/>
            <a:ext cx="7228115" cy="1184226"/>
          </a:xfrm>
          <a:solidFill>
            <a:srgbClr val="1F232F"/>
          </a:solidFill>
        </p:spPr>
        <p:txBody>
          <a:bodyPr lIns="90000">
            <a:normAutofit/>
          </a:bodyPr>
          <a:lstStyle>
            <a:lvl1pPr marL="144000" algn="l" defTabSz="457200" rtl="0" eaLnBrk="1" latinLnBrk="0" hangingPunct="1">
              <a:defRPr lang="en-US" sz="4000" kern="1200" dirty="0">
                <a:solidFill>
                  <a:schemeClr val="bg1"/>
                </a:solidFill>
                <a:effectLst>
                  <a:outerShdw blurRad="38100" dist="38100" dir="2700000" algn="tl">
                    <a:srgbClr val="000000">
                      <a:alpha val="43137"/>
                    </a:srgbClr>
                  </a:outerShdw>
                </a:effectLst>
                <a:latin typeface="TUOS Stephenson" panose="02070503080000020004" pitchFamily="18" charset="0"/>
                <a:ea typeface="+mn-ea"/>
                <a:cs typeface="+mn-cs"/>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Baskerville Old Face" pitchFamily="18" charset="0"/>
              </a:defRPr>
            </a:lvl1pPr>
            <a:lvl2pPr>
              <a:defRPr>
                <a:latin typeface="Baskerville Old Face" pitchFamily="18" charset="0"/>
              </a:defRPr>
            </a:lvl2pPr>
            <a:lvl3pPr>
              <a:defRPr>
                <a:latin typeface="Baskerville Old Face" pitchFamily="18" charset="0"/>
              </a:defRPr>
            </a:lvl3pPr>
            <a:lvl4pPr>
              <a:defRPr>
                <a:latin typeface="Baskerville Old Face" pitchFamily="18" charset="0"/>
              </a:defRPr>
            </a:lvl4pPr>
            <a:lvl5pPr>
              <a:defRPr>
                <a:latin typeface="Baskerville Old Face"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228115" y="1284"/>
            <a:ext cx="1915885" cy="1182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33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Background 2">
    <p:spTree>
      <p:nvGrpSpPr>
        <p:cNvPr id="1" name=""/>
        <p:cNvGrpSpPr/>
        <p:nvPr/>
      </p:nvGrpSpPr>
      <p:grpSpPr>
        <a:xfrm>
          <a:off x="0" y="0"/>
          <a:ext cx="0" cy="0"/>
          <a:chOff x="0" y="0"/>
          <a:chExt cx="0" cy="0"/>
        </a:xfrm>
      </p:grpSpPr>
      <p:pic>
        <p:nvPicPr>
          <p:cNvPr id="5" name="Picture 4" descr="content_slide_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Baskerville Old Face" pitchFamily="18" charset="0"/>
              </a:defRPr>
            </a:lvl1pPr>
          </a:lstStyle>
          <a:p>
            <a:r>
              <a:rPr lang="en-GB" dirty="0"/>
              <a:t>Click to edit Master title style</a:t>
            </a:r>
            <a:endParaRPr lang="en-US" dirty="0"/>
          </a:p>
        </p:txBody>
      </p:sp>
      <p:sp>
        <p:nvSpPr>
          <p:cNvPr id="8" name="TextBox 7"/>
          <p:cNvSpPr txBox="1"/>
          <p:nvPr userDrawn="1"/>
        </p:nvSpPr>
        <p:spPr>
          <a:xfrm>
            <a:off x="264160" y="1981200"/>
            <a:ext cx="8422640" cy="584775"/>
          </a:xfrm>
          <a:prstGeom prst="rect">
            <a:avLst/>
          </a:prstGeom>
          <a:noFill/>
        </p:spPr>
        <p:txBody>
          <a:bodyPr wrap="square" rtlCol="0">
            <a:spAutoFit/>
          </a:bodyPr>
          <a:lstStyle/>
          <a:p>
            <a:r>
              <a:rPr lang="en-GB" sz="3200" dirty="0">
                <a:latin typeface="Baskerville Old Face" pitchFamily="18" charset="0"/>
              </a:rPr>
              <a:t>Large Statement to go here…!</a:t>
            </a:r>
          </a:p>
        </p:txBody>
      </p:sp>
      <p:pic>
        <p:nvPicPr>
          <p:cNvPr id="9" name="Picture 8" descr="SUMS Logo BW.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04800"/>
            <a:ext cx="2174240" cy="859583"/>
          </a:xfrm>
          <a:prstGeom prst="rect">
            <a:avLst/>
          </a:prstGeom>
        </p:spPr>
      </p:pic>
    </p:spTree>
    <p:extLst>
      <p:ext uri="{BB962C8B-B14F-4D97-AF65-F5344CB8AC3E}">
        <p14:creationId xmlns:p14="http://schemas.microsoft.com/office/powerpoint/2010/main" val="348533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ive background 2">
    <p:spTree>
      <p:nvGrpSpPr>
        <p:cNvPr id="1" name=""/>
        <p:cNvGrpSpPr/>
        <p:nvPr/>
      </p:nvGrpSpPr>
      <p:grpSpPr>
        <a:xfrm>
          <a:off x="0" y="0"/>
          <a:ext cx="0" cy="0"/>
          <a:chOff x="0" y="0"/>
          <a:chExt cx="0" cy="0"/>
        </a:xfrm>
      </p:grpSpPr>
      <p:pic>
        <p:nvPicPr>
          <p:cNvPr id="5" name="Picture 4" descr="content_slide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Baskerville Old Face" pitchFamily="18"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Baskerville Old Face" pitchFamily="18" charset="0"/>
              </a:defRPr>
            </a:lvl1pPr>
            <a:lvl2pPr>
              <a:defRPr>
                <a:latin typeface="Baskerville Old Face" pitchFamily="18" charset="0"/>
              </a:defRPr>
            </a:lvl2pPr>
            <a:lvl3pPr>
              <a:defRPr>
                <a:latin typeface="Baskerville Old Face" pitchFamily="18" charset="0"/>
              </a:defRPr>
            </a:lvl3pPr>
            <a:lvl4pPr>
              <a:defRPr>
                <a:latin typeface="Baskerville Old Face" pitchFamily="18" charset="0"/>
              </a:defRPr>
            </a:lvl4pPr>
            <a:lvl5pPr>
              <a:defRPr>
                <a:latin typeface="Baskerville Old Face"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descr="SUMS Logo BW.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04800"/>
            <a:ext cx="2174240" cy="859583"/>
          </a:xfrm>
          <a:prstGeom prst="rect">
            <a:avLst/>
          </a:prstGeom>
        </p:spPr>
      </p:pic>
    </p:spTree>
    <p:extLst>
      <p:ext uri="{BB962C8B-B14F-4D97-AF65-F5344CB8AC3E}">
        <p14:creationId xmlns:p14="http://schemas.microsoft.com/office/powerpoint/2010/main" val="348533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3" name="Picture 2" descr="divider_slide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p:cNvSpPr>
            <a:spLocks noGrp="1"/>
          </p:cNvSpPr>
          <p:nvPr userDrawn="1">
            <p:ph type="title"/>
          </p:nvPr>
        </p:nvSpPr>
        <p:spPr>
          <a:xfrm>
            <a:off x="378000" y="1648800"/>
            <a:ext cx="8229600" cy="1143000"/>
          </a:xfrm>
        </p:spPr>
        <p:txBody>
          <a:bodyPr lIns="0" tIns="0" rIns="0" bIns="0" anchor="t" anchorCtr="0">
            <a:noAutofit/>
          </a:bodyPr>
          <a:lstStyle/>
          <a:p>
            <a:pPr algn="l">
              <a:lnSpc>
                <a:spcPct val="90000"/>
              </a:lnSpc>
            </a:pPr>
            <a:r>
              <a:rPr lang="en-US" sz="4200" dirty="0">
                <a:solidFill>
                  <a:schemeClr val="bg1"/>
                </a:solidFill>
                <a:latin typeface="Times"/>
              </a:rPr>
              <a:t>Divider text to go here…</a:t>
            </a:r>
          </a:p>
        </p:txBody>
      </p:sp>
      <p:pic>
        <p:nvPicPr>
          <p:cNvPr id="5" name="Picture 4" descr="Tuos slide 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42900"/>
            <a:ext cx="2171700" cy="85857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3" name="Picture 2" descr="divider_slide_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p:cNvSpPr>
            <a:spLocks noGrp="1"/>
          </p:cNvSpPr>
          <p:nvPr userDrawn="1">
            <p:ph type="title"/>
          </p:nvPr>
        </p:nvSpPr>
        <p:spPr>
          <a:xfrm>
            <a:off x="378000" y="1648800"/>
            <a:ext cx="8229600" cy="1143000"/>
          </a:xfrm>
        </p:spPr>
        <p:txBody>
          <a:bodyPr lIns="0" tIns="0" rIns="0" bIns="0" anchor="t" anchorCtr="0">
            <a:noAutofit/>
          </a:bodyPr>
          <a:lstStyle/>
          <a:p>
            <a:pPr algn="l">
              <a:lnSpc>
                <a:spcPct val="90000"/>
              </a:lnSpc>
            </a:pPr>
            <a:r>
              <a:rPr lang="en-US" sz="4200" dirty="0">
                <a:solidFill>
                  <a:schemeClr val="bg1"/>
                </a:solidFill>
                <a:latin typeface="Times"/>
              </a:rPr>
              <a:t>Divider text to go here…</a:t>
            </a:r>
          </a:p>
        </p:txBody>
      </p:sp>
      <p:pic>
        <p:nvPicPr>
          <p:cNvPr id="5" name="Picture 4" descr="Tuos slide 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42900"/>
            <a:ext cx="2171700" cy="85857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90745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4372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5125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content_slide_1.jp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357120" y="375920"/>
            <a:ext cx="6329680" cy="690880"/>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descr="SUMS Logo BW.jp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304800"/>
            <a:ext cx="2174240" cy="859583"/>
          </a:xfrm>
          <a:prstGeom prst="rect">
            <a:avLst/>
          </a:prstGeom>
        </p:spPr>
      </p:pic>
    </p:spTree>
    <p:extLst>
      <p:ext uri="{BB962C8B-B14F-4D97-AF65-F5344CB8AC3E}">
        <p14:creationId xmlns:p14="http://schemas.microsoft.com/office/powerpoint/2010/main" val="4275526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457200" rtl="0" eaLnBrk="1" latinLnBrk="0" hangingPunct="1">
        <a:spcBef>
          <a:spcPct val="0"/>
        </a:spcBef>
        <a:buNone/>
        <a:defRPr sz="4000" kern="1200">
          <a:solidFill>
            <a:schemeClr val="tx1"/>
          </a:solidFill>
          <a:latin typeface="Baskerville Old Face" pitchFamily="18"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Baskerville Old Face"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Baskerville Old Face"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Baskerville Old Face"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Baskerville Old Face"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Baskerville Old Face"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tiff"/><Relationship Id="rId7" Type="http://schemas.openxmlformats.org/officeDocument/2006/relationships/image" Target="../media/image35.jpeg"/><Relationship Id="rId2" Type="http://schemas.openxmlformats.org/officeDocument/2006/relationships/image" Target="../media/image30.tiff"/><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tiff"/><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s://www.sinistrainrete.info/lavoro-e-sindacato/15928-andrea-genovese-e-mario-pansera-nazionalizzare-cui-prodest.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s://www.youtube.com/watch?v=LJ7Mp44uus4" TargetMode="Externa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tiff"/><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sz="4800" b="1" dirty="0" smtClean="0">
                <a:solidFill>
                  <a:schemeClr val="bg1"/>
                </a:solidFill>
                <a:latin typeface="Garamond" panose="02020404030301010803" pitchFamily="18" charset="0"/>
                <a:cs typeface="Arial" panose="020B0604020202020204" pitchFamily="34" charset="0"/>
              </a:rPr>
              <a:t>The past, present and future of Circular Economy</a:t>
            </a:r>
            <a:endParaRPr lang="en-GB" sz="4800" dirty="0">
              <a:latin typeface="Garamond" panose="02020404030301010803" pitchFamily="18" charset="0"/>
              <a:cs typeface="Arial" panose="020B0604020202020204" pitchFamily="34" charset="0"/>
            </a:endParaRPr>
          </a:p>
        </p:txBody>
      </p:sp>
      <p:sp>
        <p:nvSpPr>
          <p:cNvPr id="5" name="Subtitle 2"/>
          <p:cNvSpPr txBox="1">
            <a:spLocks/>
          </p:cNvSpPr>
          <p:nvPr/>
        </p:nvSpPr>
        <p:spPr>
          <a:xfrm>
            <a:off x="378000" y="3886200"/>
            <a:ext cx="8229600" cy="222305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Baskerville Old Face"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Baskerville Old Face"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Baskerville Old Face"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Baskerville Old Face"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Baskerville Old Face"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3300" u="sng" dirty="0">
                <a:solidFill>
                  <a:schemeClr val="bg1"/>
                </a:solidFill>
                <a:latin typeface="Garamond" panose="02020404030301010803" pitchFamily="18" charset="0"/>
                <a:cs typeface="Arial" panose="020B0604020202020204" pitchFamily="34" charset="0"/>
              </a:rPr>
              <a:t>Andrea </a:t>
            </a:r>
            <a:r>
              <a:rPr lang="en-GB" sz="3300" u="sng" dirty="0" smtClean="0">
                <a:solidFill>
                  <a:schemeClr val="bg1"/>
                </a:solidFill>
                <a:latin typeface="Garamond" panose="02020404030301010803" pitchFamily="18" charset="0"/>
                <a:cs typeface="Arial" panose="020B0604020202020204" pitchFamily="34" charset="0"/>
              </a:rPr>
              <a:t>Genovese</a:t>
            </a:r>
            <a:endParaRPr lang="en-GB" sz="2800" dirty="0">
              <a:solidFill>
                <a:schemeClr val="bg1"/>
              </a:solidFill>
              <a:latin typeface="Garamond" panose="02020404030301010803" pitchFamily="18" charset="0"/>
              <a:cs typeface="Arial" panose="020B0604020202020204" pitchFamily="34" charset="0"/>
            </a:endParaRPr>
          </a:p>
        </p:txBody>
      </p:sp>
      <p:pic>
        <p:nvPicPr>
          <p:cNvPr id="1026" name="Picture 2" descr="http://www.retrace-itn.eu/wp-content/uploads/2019/03/ReTraCE_ITN_EU.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8719" y="6111221"/>
            <a:ext cx="3745282" cy="7593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roceeds-rise.eu/wp-content/uploads/2019/10/Proceeds-Logo-Final-w.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5575" y="6029325"/>
            <a:ext cx="2724207"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34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Circular Reductionism?</a:t>
            </a:r>
            <a:endParaRPr lang="en-GB" dirty="0"/>
          </a:p>
        </p:txBody>
      </p:sp>
      <p:sp>
        <p:nvSpPr>
          <p:cNvPr id="12" name="Rectangle 11"/>
          <p:cNvSpPr/>
          <p:nvPr/>
        </p:nvSpPr>
        <p:spPr>
          <a:xfrm>
            <a:off x="457200" y="1437387"/>
            <a:ext cx="8445260" cy="2040495"/>
          </a:xfrm>
          <a:prstGeom prst="rect">
            <a:avLst/>
          </a:prstGeom>
        </p:spPr>
        <p:txBody>
          <a:bodyPr wrap="square">
            <a:spAutoFit/>
          </a:bodyPr>
          <a:lstStyle/>
          <a:p>
            <a:pPr algn="just">
              <a:lnSpc>
                <a:spcPct val="114000"/>
              </a:lnSpc>
            </a:pPr>
            <a:r>
              <a:rPr lang="en-GB" sz="1600" i="1" dirty="0" smtClean="0">
                <a:latin typeface="TUOS Stephenson" panose="02070503080000020004" pitchFamily="18" charset="0"/>
              </a:rPr>
              <a:t>“Results </a:t>
            </a:r>
            <a:r>
              <a:rPr lang="en-GB" sz="1600" i="1" dirty="0">
                <a:latin typeface="TUOS Stephenson" panose="02070503080000020004" pitchFamily="18" charset="0"/>
              </a:rPr>
              <a:t>confirm that the prevalent approaches so far have had </a:t>
            </a:r>
            <a:r>
              <a:rPr lang="en-GB" sz="1600" i="1" dirty="0" smtClean="0">
                <a:latin typeface="TUOS Stephenson" panose="02070503080000020004" pitchFamily="18" charset="0"/>
              </a:rPr>
              <a:t>a reductionist </a:t>
            </a:r>
            <a:r>
              <a:rPr lang="en-GB" sz="1600" i="1" dirty="0">
                <a:latin typeface="TUOS Stephenson" panose="02070503080000020004" pitchFamily="18" charset="0"/>
              </a:rPr>
              <a:t>interpretation of the CE concept, where reduce and </a:t>
            </a:r>
            <a:r>
              <a:rPr lang="en-GB" sz="1600" i="1" dirty="0" smtClean="0">
                <a:latin typeface="TUOS Stephenson" panose="02070503080000020004" pitchFamily="18" charset="0"/>
              </a:rPr>
              <a:t>reuse actions </a:t>
            </a:r>
            <a:r>
              <a:rPr lang="en-GB" sz="1600" i="1" dirty="0">
                <a:latin typeface="TUOS Stephenson" panose="02070503080000020004" pitchFamily="18" charset="0"/>
              </a:rPr>
              <a:t>(which are linked to deeper revisions of business models) are </a:t>
            </a:r>
            <a:r>
              <a:rPr lang="en-GB" sz="1600" i="1" dirty="0" smtClean="0">
                <a:latin typeface="TUOS Stephenson" panose="02070503080000020004" pitchFamily="18" charset="0"/>
              </a:rPr>
              <a:t>still avoided</a:t>
            </a:r>
            <a:r>
              <a:rPr lang="en-GB" sz="1600" i="1" dirty="0">
                <a:latin typeface="TUOS Stephenson" panose="02070503080000020004" pitchFamily="18" charset="0"/>
              </a:rPr>
              <a:t>, as they could compromise economic growth through ever-growing outputs or affect the release of new products (e.g</a:t>
            </a:r>
            <a:r>
              <a:rPr lang="en-GB" sz="1600" i="1" dirty="0" smtClean="0">
                <a:latin typeface="TUOS Stephenson" panose="02070503080000020004" pitchFamily="18" charset="0"/>
              </a:rPr>
              <a:t>. manufacturing </a:t>
            </a:r>
            <a:r>
              <a:rPr lang="en-GB" sz="1600" i="1" dirty="0">
                <a:latin typeface="TUOS Stephenson" panose="02070503080000020004" pitchFamily="18" charset="0"/>
              </a:rPr>
              <a:t>easy to repair products might cannibalise future sales</a:t>
            </a:r>
            <a:r>
              <a:rPr lang="en-GB" sz="1600" i="1" dirty="0" smtClean="0">
                <a:latin typeface="TUOS Stephenson" panose="02070503080000020004" pitchFamily="18" charset="0"/>
              </a:rPr>
              <a:t>). </a:t>
            </a:r>
          </a:p>
          <a:p>
            <a:pPr algn="just">
              <a:lnSpc>
                <a:spcPct val="114000"/>
              </a:lnSpc>
            </a:pPr>
            <a:r>
              <a:rPr lang="en-GB" sz="1600" i="1" dirty="0" smtClean="0">
                <a:latin typeface="TUOS Stephenson" panose="02070503080000020004" pitchFamily="18" charset="0"/>
              </a:rPr>
              <a:t>This </a:t>
            </a:r>
            <a:r>
              <a:rPr lang="en-GB" sz="1600" i="1" dirty="0">
                <a:latin typeface="TUOS Stephenson" panose="02070503080000020004" pitchFamily="18" charset="0"/>
              </a:rPr>
              <a:t>would confirm that despite strong societal pressures, </a:t>
            </a:r>
            <a:r>
              <a:rPr lang="en-GB" sz="1600" i="1" dirty="0" smtClean="0">
                <a:latin typeface="TUOS Stephenson" panose="02070503080000020004" pitchFamily="18" charset="0"/>
              </a:rPr>
              <a:t>companies seem </a:t>
            </a:r>
            <a:r>
              <a:rPr lang="en-GB" sz="1600" i="1" dirty="0">
                <a:latin typeface="TUOS Stephenson" panose="02070503080000020004" pitchFamily="18" charset="0"/>
              </a:rPr>
              <a:t>to face a linear lock-in re-thinking deeply how value is </a:t>
            </a:r>
            <a:r>
              <a:rPr lang="en-GB" sz="1600" i="1" dirty="0" smtClean="0">
                <a:latin typeface="TUOS Stephenson" panose="02070503080000020004" pitchFamily="18" charset="0"/>
              </a:rPr>
              <a:t>created”</a:t>
            </a:r>
            <a:endParaRPr lang="en-GB" sz="1600" i="1" dirty="0">
              <a:latin typeface="TUOS Stephenson" panose="02070503080000020004" pitchFamily="18" charset="0"/>
            </a:endParaRPr>
          </a:p>
        </p:txBody>
      </p:sp>
      <p:pic>
        <p:nvPicPr>
          <p:cNvPr id="16" name="Picture 15"/>
          <p:cNvPicPr>
            <a:picLocks noChangeAspect="1"/>
          </p:cNvPicPr>
          <p:nvPr/>
        </p:nvPicPr>
        <p:blipFill>
          <a:blip r:embed="rId3"/>
          <a:stretch>
            <a:fillRect/>
          </a:stretch>
        </p:blipFill>
        <p:spPr>
          <a:xfrm>
            <a:off x="1193985" y="3998872"/>
            <a:ext cx="6756030" cy="2641857"/>
          </a:xfrm>
          <a:prstGeom prst="rect">
            <a:avLst/>
          </a:prstGeom>
        </p:spPr>
      </p:pic>
    </p:spTree>
    <p:extLst>
      <p:ext uri="{BB962C8B-B14F-4D97-AF65-F5344CB8AC3E}">
        <p14:creationId xmlns:p14="http://schemas.microsoft.com/office/powerpoint/2010/main" val="2568198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this CE desirable?</a:t>
            </a:r>
          </a:p>
        </p:txBody>
      </p:sp>
      <p:pic>
        <p:nvPicPr>
          <p:cNvPr id="1026" name="Picture 2" descr="https://www.democratica.com/gCloud-dispatcher/dbf1adea-59a5-11e8-9ee6-0010186dda0c"/>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5576" y="2313123"/>
            <a:ext cx="3698543" cy="29145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48064" y="1991528"/>
            <a:ext cx="3744416" cy="3693319"/>
          </a:xfrm>
          <a:prstGeom prst="rect">
            <a:avLst/>
          </a:prstGeom>
        </p:spPr>
        <p:txBody>
          <a:bodyPr wrap="square">
            <a:spAutoFit/>
          </a:bodyPr>
          <a:lstStyle/>
          <a:p>
            <a:r>
              <a:rPr lang="en-GB" dirty="0">
                <a:latin typeface="Baskerville Old Face" panose="02020602080505020303" pitchFamily="18" charset="0"/>
              </a:rPr>
              <a:t>"</a:t>
            </a:r>
            <a:r>
              <a:rPr lang="en-GB" i="1" dirty="0">
                <a:latin typeface="Baskerville Old Face" panose="02020602080505020303" pitchFamily="18" charset="0"/>
              </a:rPr>
              <a:t>It is necessary that every intervention of the political decision-maker is part of a circular economy strategy, understood as an environmental and economic system in which an asset is used, it becomes waste, and then, downstream of a recovery process, it ceases to be such for be reused as a secondary material for the production of a new good, as opposed to the "linear economy" model in which the goods that have become waste are simply sent for disposal after their use</a:t>
            </a:r>
            <a:r>
              <a:rPr lang="en-GB" i="1" dirty="0" smtClean="0">
                <a:latin typeface="Baskerville Old Face" panose="02020602080505020303" pitchFamily="18" charset="0"/>
              </a:rPr>
              <a:t>.</a:t>
            </a:r>
            <a:r>
              <a:rPr lang="en-GB" dirty="0" smtClean="0">
                <a:latin typeface="Baskerville Old Face" panose="02020602080505020303" pitchFamily="18" charset="0"/>
              </a:rPr>
              <a:t>"</a:t>
            </a:r>
            <a:endParaRPr lang="en-GB" sz="1800" dirty="0">
              <a:latin typeface="Baskerville Old Face" panose="02020602080505020303" pitchFamily="18" charset="0"/>
            </a:endParaRPr>
          </a:p>
        </p:txBody>
      </p:sp>
      <p:sp>
        <p:nvSpPr>
          <p:cNvPr id="8" name="Rectangle 7"/>
          <p:cNvSpPr/>
          <p:nvPr/>
        </p:nvSpPr>
        <p:spPr>
          <a:xfrm>
            <a:off x="467544" y="5371654"/>
            <a:ext cx="4572000" cy="1015663"/>
          </a:xfrm>
          <a:prstGeom prst="rect">
            <a:avLst/>
          </a:prstGeom>
        </p:spPr>
        <p:txBody>
          <a:bodyPr wrap="square">
            <a:spAutoFit/>
          </a:bodyPr>
          <a:lstStyle/>
          <a:p>
            <a:r>
              <a:rPr lang="en-GB" sz="2000" b="1" dirty="0" smtClean="0">
                <a:latin typeface="Baskerville Old Face" panose="02020602080505020303" pitchFamily="18" charset="0"/>
              </a:rPr>
              <a:t>2018 Government Agreement </a:t>
            </a:r>
            <a:r>
              <a:rPr lang="en-GB" sz="2000" b="1" dirty="0" smtClean="0">
                <a:latin typeface="Baskerville Old Face" panose="02020602080505020303" pitchFamily="18" charset="0"/>
              </a:rPr>
              <a:t>M5S-Lega</a:t>
            </a:r>
            <a:endParaRPr lang="en-GB" sz="2000" b="1" dirty="0">
              <a:latin typeface="Baskerville Old Face" panose="02020602080505020303" pitchFamily="18" charset="0"/>
            </a:endParaRPr>
          </a:p>
          <a:p>
            <a:r>
              <a:rPr lang="en-GB" sz="2000" b="1" dirty="0" smtClean="0">
                <a:latin typeface="Baskerville Old Face" panose="02020602080505020303" pitchFamily="18" charset="0"/>
              </a:rPr>
              <a:t>Chapter 4: Environment, </a:t>
            </a:r>
            <a:r>
              <a:rPr lang="en-GB" sz="2000" b="1" dirty="0">
                <a:latin typeface="Baskerville Old Face" panose="02020602080505020303" pitchFamily="18" charset="0"/>
              </a:rPr>
              <a:t>Green Economy </a:t>
            </a:r>
            <a:r>
              <a:rPr lang="en-GB" sz="2000" b="1" dirty="0" smtClean="0">
                <a:latin typeface="Baskerville Old Face" panose="02020602080505020303" pitchFamily="18" charset="0"/>
              </a:rPr>
              <a:t>and Waste Management</a:t>
            </a:r>
            <a:endParaRPr lang="en-GB" sz="2000" b="1" dirty="0">
              <a:latin typeface="Baskerville Old Face" panose="02020602080505020303" pitchFamily="18" charset="0"/>
            </a:endParaRPr>
          </a:p>
        </p:txBody>
      </p:sp>
    </p:spTree>
    <p:extLst>
      <p:ext uri="{BB962C8B-B14F-4D97-AF65-F5344CB8AC3E}">
        <p14:creationId xmlns:p14="http://schemas.microsoft.com/office/powerpoint/2010/main" val="946912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this CE desirable?</a:t>
            </a:r>
          </a:p>
        </p:txBody>
      </p:sp>
      <p:sp>
        <p:nvSpPr>
          <p:cNvPr id="3" name="Content Placeholder 2"/>
          <p:cNvSpPr>
            <a:spLocks noGrp="1"/>
          </p:cNvSpPr>
          <p:nvPr>
            <p:ph idx="1"/>
          </p:nvPr>
        </p:nvSpPr>
        <p:spPr>
          <a:xfrm>
            <a:off x="457201" y="1600199"/>
            <a:ext cx="4114800" cy="4903661"/>
          </a:xfrm>
        </p:spPr>
        <p:txBody>
          <a:bodyPr>
            <a:normAutofit fontScale="85000" lnSpcReduction="10000"/>
          </a:bodyPr>
          <a:lstStyle/>
          <a:p>
            <a:pPr>
              <a:lnSpc>
                <a:spcPct val="134000"/>
              </a:lnSpc>
            </a:pPr>
            <a:r>
              <a:rPr lang="en-GB" sz="2400" dirty="0"/>
              <a:t>The CE discourse conveyed by the </a:t>
            </a:r>
            <a:r>
              <a:rPr lang="en-GB" sz="2400" dirty="0" smtClean="0"/>
              <a:t>EU and by large MNEs </a:t>
            </a:r>
            <a:r>
              <a:rPr lang="en-GB" sz="2400" dirty="0"/>
              <a:t>avoids some fundamental </a:t>
            </a:r>
            <a:r>
              <a:rPr lang="en-GB" sz="2400" dirty="0" smtClean="0"/>
              <a:t>questions:</a:t>
            </a:r>
            <a:endParaRPr lang="en-GB" sz="2400" dirty="0"/>
          </a:p>
          <a:p>
            <a:pPr lvl="1">
              <a:lnSpc>
                <a:spcPct val="134000"/>
              </a:lnSpc>
            </a:pPr>
            <a:r>
              <a:rPr lang="en-GB" sz="2000" dirty="0"/>
              <a:t>Who decides what to produce, why to produce, how to produce?</a:t>
            </a:r>
          </a:p>
          <a:p>
            <a:pPr lvl="1">
              <a:lnSpc>
                <a:spcPct val="134000"/>
              </a:lnSpc>
            </a:pPr>
            <a:r>
              <a:rPr lang="en-GB" sz="2000" b="1" dirty="0"/>
              <a:t>Who wins? Who loses? </a:t>
            </a:r>
            <a:r>
              <a:rPr lang="en-GB" sz="2000" dirty="0"/>
              <a:t>What impact on class relations?</a:t>
            </a:r>
          </a:p>
          <a:p>
            <a:pPr lvl="1">
              <a:lnSpc>
                <a:spcPct val="134000"/>
              </a:lnSpc>
            </a:pPr>
            <a:r>
              <a:rPr lang="en-GB" sz="2000" dirty="0"/>
              <a:t>CE within a </a:t>
            </a:r>
            <a:r>
              <a:rPr lang="en-GB" sz="2000" b="1" dirty="0"/>
              <a:t>growth-oriented</a:t>
            </a:r>
            <a:r>
              <a:rPr lang="en-GB" sz="2000" dirty="0"/>
              <a:t> (but austerity-driven) </a:t>
            </a:r>
            <a:r>
              <a:rPr lang="en-GB" sz="2000" dirty="0" smtClean="0"/>
              <a:t>framework</a:t>
            </a:r>
            <a:endParaRPr lang="en-GB" sz="2000" dirty="0"/>
          </a:p>
          <a:p>
            <a:pPr lvl="2">
              <a:lnSpc>
                <a:spcPct val="134000"/>
              </a:lnSpc>
            </a:pPr>
            <a:r>
              <a:rPr lang="en-GB" sz="1800" dirty="0"/>
              <a:t>Maastricht treaty; </a:t>
            </a:r>
            <a:r>
              <a:rPr lang="en-GB" sz="1800" dirty="0" smtClean="0"/>
              <a:t>ESM – relaxed for now, but then</a:t>
            </a:r>
            <a:r>
              <a:rPr lang="en-GB" sz="1800" dirty="0" smtClean="0"/>
              <a:t>?</a:t>
            </a:r>
          </a:p>
          <a:p>
            <a:pPr lvl="2">
              <a:lnSpc>
                <a:spcPct val="134000"/>
              </a:lnSpc>
            </a:pPr>
            <a:r>
              <a:rPr lang="en-GB" sz="1800" dirty="0" smtClean="0"/>
              <a:t>What about the impossibility of decoupling?</a:t>
            </a:r>
            <a:endParaRPr lang="en-GB" sz="1800" dirty="0"/>
          </a:p>
          <a:p>
            <a:pPr lvl="1">
              <a:lnSpc>
                <a:spcPct val="134000"/>
              </a:lnSpc>
            </a:pPr>
            <a:endParaRPr lang="en-GB" sz="2600" dirty="0"/>
          </a:p>
          <a:p>
            <a:pPr>
              <a:lnSpc>
                <a:spcPct val="134000"/>
              </a:lnSpc>
            </a:pPr>
            <a:endParaRPr lang="en-GB" sz="2600" dirty="0"/>
          </a:p>
        </p:txBody>
      </p:sp>
      <p:pic>
        <p:nvPicPr>
          <p:cNvPr id="4" name="Picture 3"/>
          <p:cNvPicPr>
            <a:picLocks noChangeAspect="1"/>
          </p:cNvPicPr>
          <p:nvPr/>
        </p:nvPicPr>
        <p:blipFill>
          <a:blip r:embed="rId3"/>
          <a:stretch>
            <a:fillRect/>
          </a:stretch>
        </p:blipFill>
        <p:spPr>
          <a:xfrm>
            <a:off x="5098897" y="1591127"/>
            <a:ext cx="3786309" cy="1865314"/>
          </a:xfrm>
          <a:prstGeom prst="rect">
            <a:avLst/>
          </a:prstGeom>
        </p:spPr>
      </p:pic>
      <p:pic>
        <p:nvPicPr>
          <p:cNvPr id="6" name="Picture 5"/>
          <p:cNvPicPr>
            <a:picLocks noChangeAspect="1"/>
          </p:cNvPicPr>
          <p:nvPr/>
        </p:nvPicPr>
        <p:blipFill>
          <a:blip r:embed="rId4"/>
          <a:stretch>
            <a:fillRect/>
          </a:stretch>
        </p:blipFill>
        <p:spPr>
          <a:xfrm>
            <a:off x="5176534" y="5513656"/>
            <a:ext cx="3562023" cy="990204"/>
          </a:xfrm>
          <a:prstGeom prst="rect">
            <a:avLst/>
          </a:prstGeom>
        </p:spPr>
      </p:pic>
      <p:pic>
        <p:nvPicPr>
          <p:cNvPr id="7" name="Picture 6"/>
          <p:cNvPicPr>
            <a:picLocks noChangeAspect="1"/>
          </p:cNvPicPr>
          <p:nvPr/>
        </p:nvPicPr>
        <p:blipFill>
          <a:blip r:embed="rId5"/>
          <a:stretch>
            <a:fillRect/>
          </a:stretch>
        </p:blipFill>
        <p:spPr>
          <a:xfrm>
            <a:off x="5098897" y="4892060"/>
            <a:ext cx="3562023" cy="566817"/>
          </a:xfrm>
          <a:prstGeom prst="rect">
            <a:avLst/>
          </a:prstGeom>
        </p:spPr>
      </p:pic>
      <p:pic>
        <p:nvPicPr>
          <p:cNvPr id="8" name="Picture 7"/>
          <p:cNvPicPr>
            <a:picLocks noChangeAspect="1"/>
          </p:cNvPicPr>
          <p:nvPr/>
        </p:nvPicPr>
        <p:blipFill rotWithShape="1">
          <a:blip r:embed="rId6"/>
          <a:srcRect b="21173"/>
          <a:stretch/>
        </p:blipFill>
        <p:spPr>
          <a:xfrm>
            <a:off x="5163558" y="3523038"/>
            <a:ext cx="3497361" cy="1308819"/>
          </a:xfrm>
          <a:prstGeom prst="rect">
            <a:avLst/>
          </a:prstGeom>
        </p:spPr>
      </p:pic>
    </p:spTree>
    <p:extLst>
      <p:ext uri="{BB962C8B-B14F-4D97-AF65-F5344CB8AC3E}">
        <p14:creationId xmlns:p14="http://schemas.microsoft.com/office/powerpoint/2010/main" val="1853285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819A-80AE-3249-9093-1A7EEE16A473}"/>
              </a:ext>
            </a:extLst>
          </p:cNvPr>
          <p:cNvSpPr>
            <a:spLocks noGrp="1"/>
          </p:cNvSpPr>
          <p:nvPr>
            <p:ph type="title"/>
          </p:nvPr>
        </p:nvSpPr>
        <p:spPr/>
        <p:txBody>
          <a:bodyPr>
            <a:normAutofit/>
          </a:bodyPr>
          <a:lstStyle/>
          <a:p>
            <a:r>
              <a:rPr lang="en-US" dirty="0" smtClean="0"/>
              <a:t>Circular Modernism</a:t>
            </a:r>
            <a:endParaRPr lang="en-US" dirty="0"/>
          </a:p>
        </p:txBody>
      </p:sp>
      <p:sp>
        <p:nvSpPr>
          <p:cNvPr id="3" name="Content Placeholder 2">
            <a:extLst>
              <a:ext uri="{FF2B5EF4-FFF2-40B4-BE49-F238E27FC236}">
                <a16:creationId xmlns:a16="http://schemas.microsoft.com/office/drawing/2014/main" id="{8EA2ED7B-6159-A647-9AE4-8634AA80E331}"/>
              </a:ext>
            </a:extLst>
          </p:cNvPr>
          <p:cNvSpPr>
            <a:spLocks noGrp="1"/>
          </p:cNvSpPr>
          <p:nvPr>
            <p:ph idx="1"/>
          </p:nvPr>
        </p:nvSpPr>
        <p:spPr>
          <a:xfrm>
            <a:off x="418444" y="1463027"/>
            <a:ext cx="4983480" cy="5200531"/>
          </a:xfrm>
        </p:spPr>
        <p:txBody>
          <a:bodyPr>
            <a:normAutofit/>
          </a:bodyPr>
          <a:lstStyle/>
          <a:p>
            <a:r>
              <a:rPr lang="en-US" dirty="0"/>
              <a:t>Technology will save us </a:t>
            </a:r>
          </a:p>
          <a:p>
            <a:r>
              <a:rPr lang="en-US" dirty="0"/>
              <a:t>The market will take care of it! No need for planning</a:t>
            </a:r>
          </a:p>
          <a:p>
            <a:r>
              <a:rPr lang="en-US" dirty="0"/>
              <a:t>No </a:t>
            </a:r>
            <a:r>
              <a:rPr lang="en-US" b="1" dirty="0"/>
              <a:t>political transformation </a:t>
            </a:r>
            <a:r>
              <a:rPr lang="en-US" dirty="0"/>
              <a:t>is required!</a:t>
            </a:r>
          </a:p>
          <a:p>
            <a:r>
              <a:rPr lang="en-US" dirty="0"/>
              <a:t>Win – win solutions</a:t>
            </a:r>
          </a:p>
          <a:p>
            <a:r>
              <a:rPr lang="en-US" dirty="0"/>
              <a:t>No worries! Keep on growing! </a:t>
            </a:r>
          </a:p>
        </p:txBody>
      </p:sp>
      <p:pic>
        <p:nvPicPr>
          <p:cNvPr id="5" name="Picture 4">
            <a:extLst>
              <a:ext uri="{FF2B5EF4-FFF2-40B4-BE49-F238E27FC236}">
                <a16:creationId xmlns:a16="http://schemas.microsoft.com/office/drawing/2014/main" id="{2E20318C-ADD4-9247-89D8-A20EA79352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8878" y="1463028"/>
            <a:ext cx="2891290" cy="4527869"/>
          </a:xfrm>
          <a:prstGeom prst="rect">
            <a:avLst/>
          </a:prstGeom>
        </p:spPr>
      </p:pic>
    </p:spTree>
    <p:extLst>
      <p:ext uri="{BB962C8B-B14F-4D97-AF65-F5344CB8AC3E}">
        <p14:creationId xmlns:p14="http://schemas.microsoft.com/office/powerpoint/2010/main" val="3297185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alternative framing for CE</a:t>
            </a:r>
          </a:p>
        </p:txBody>
      </p:sp>
      <p:sp>
        <p:nvSpPr>
          <p:cNvPr id="3" name="Content Placeholder 2"/>
          <p:cNvSpPr>
            <a:spLocks noGrp="1"/>
          </p:cNvSpPr>
          <p:nvPr>
            <p:ph idx="1"/>
          </p:nvPr>
        </p:nvSpPr>
        <p:spPr/>
        <p:txBody>
          <a:bodyPr>
            <a:normAutofit/>
          </a:bodyPr>
          <a:lstStyle/>
          <a:p>
            <a:r>
              <a:rPr lang="en-US" sz="2400" dirty="0"/>
              <a:t>“Convivial tools” are tools* which can empower users, give them the opportunity to self-learn and keep the balance between self and ready-made work, and between human activities and the biosphere (</a:t>
            </a:r>
            <a:r>
              <a:rPr lang="en-US" sz="2400" dirty="0" err="1"/>
              <a:t>Illich</a:t>
            </a:r>
            <a:r>
              <a:rPr lang="en-US" sz="2400" dirty="0"/>
              <a:t>, 1973; </a:t>
            </a:r>
            <a:r>
              <a:rPr lang="en-US" sz="2400" dirty="0" err="1"/>
              <a:t>Gorz</a:t>
            </a:r>
            <a:r>
              <a:rPr lang="en-US" sz="2400" dirty="0"/>
              <a:t>, 1980)</a:t>
            </a:r>
          </a:p>
          <a:p>
            <a:r>
              <a:rPr lang="en-US" sz="2400" i="1" dirty="0"/>
              <a:t>Conviviality</a:t>
            </a:r>
            <a:r>
              <a:rPr lang="en-US" sz="2400" dirty="0"/>
              <a:t> as opposed to </a:t>
            </a:r>
            <a:r>
              <a:rPr lang="en-US" sz="2400" i="1" dirty="0"/>
              <a:t>Industrial Productivity</a:t>
            </a:r>
            <a:endParaRPr lang="fr-FR" sz="2400" i="1" dirty="0"/>
          </a:p>
          <a:p>
            <a:r>
              <a:rPr lang="en-US" sz="2400" dirty="0"/>
              <a:t>Radically rethinking </a:t>
            </a:r>
            <a:r>
              <a:rPr lang="en-US" sz="2400" dirty="0" err="1"/>
              <a:t>Labour</a:t>
            </a:r>
            <a:r>
              <a:rPr lang="en-US" sz="2400" dirty="0"/>
              <a:t> and the hierarchical </a:t>
            </a:r>
            <a:r>
              <a:rPr lang="en-US" sz="2400" dirty="0" err="1"/>
              <a:t>organisation</a:t>
            </a:r>
            <a:r>
              <a:rPr lang="en-US" sz="2400" dirty="0"/>
              <a:t> of </a:t>
            </a:r>
            <a:r>
              <a:rPr lang="en-GB" sz="2400" dirty="0"/>
              <a:t> production</a:t>
            </a:r>
          </a:p>
          <a:p>
            <a:r>
              <a:rPr lang="en-GB" sz="2400" dirty="0"/>
              <a:t>Supply networks </a:t>
            </a:r>
            <a:r>
              <a:rPr lang="en-GB" sz="2400" dirty="0" smtClean="0"/>
              <a:t>of </a:t>
            </a:r>
            <a:r>
              <a:rPr lang="en-GB" sz="2400" dirty="0"/>
              <a:t>“liberated” factories</a:t>
            </a:r>
            <a:endParaRPr lang="en-US" sz="2400" dirty="0"/>
          </a:p>
        </p:txBody>
      </p:sp>
      <p:pic>
        <p:nvPicPr>
          <p:cNvPr id="4" name="Picture 3">
            <a:extLst>
              <a:ext uri="{FF2B5EF4-FFF2-40B4-BE49-F238E27FC236}">
                <a16:creationId xmlns:a16="http://schemas.microsoft.com/office/drawing/2014/main" id="{8A3A1A47-E023-BD4A-9CB4-169799017623}"/>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0" y="1262508"/>
            <a:ext cx="9144000" cy="5595493"/>
          </a:xfrm>
          <a:prstGeom prst="rect">
            <a:avLst/>
          </a:prstGeom>
        </p:spPr>
      </p:pic>
      <p:pic>
        <p:nvPicPr>
          <p:cNvPr id="5" name="Picture 4">
            <a:extLst>
              <a:ext uri="{FF2B5EF4-FFF2-40B4-BE49-F238E27FC236}">
                <a16:creationId xmlns:a16="http://schemas.microsoft.com/office/drawing/2014/main" id="{99A30074-625B-CA4A-A321-4BD682A130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0601" y="5001519"/>
            <a:ext cx="1473399" cy="1856482"/>
          </a:xfrm>
          <a:prstGeom prst="rect">
            <a:avLst/>
          </a:prstGeom>
        </p:spPr>
      </p:pic>
      <p:pic>
        <p:nvPicPr>
          <p:cNvPr id="1026" name="Picture 2" descr="Tools for Conviviality: Amazon.co.uk: Ivan Illich: 9781842300114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7434" y="5001519"/>
            <a:ext cx="1161163" cy="18789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8AD53D2-BBD6-5E40-9EFB-673793A970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68260" y="4998076"/>
            <a:ext cx="1190655" cy="1856481"/>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51" y="5001518"/>
            <a:ext cx="1393211" cy="1853039"/>
          </a:xfrm>
          <a:prstGeom prst="rect">
            <a:avLst/>
          </a:prstGeom>
        </p:spPr>
      </p:pic>
      <p:pic>
        <p:nvPicPr>
          <p:cNvPr id="3074" name="Picture 2" descr="encrypted-tbn1.gstatic.com/images?q=tbn:ANd9Gc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09372" y="5001519"/>
            <a:ext cx="1305385" cy="187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15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iparare gli oggetti è un nostro diritto - Maker Faire Rom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66152" y="3689877"/>
            <a:ext cx="4574302" cy="28522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n solo Napoli, Whirlpool potrebbe delocalizzare ancora - Sputnik Ital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8493" y="3689877"/>
            <a:ext cx="4560075" cy="28522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Practical Examples</a:t>
            </a:r>
          </a:p>
        </p:txBody>
      </p:sp>
      <p:sp>
        <p:nvSpPr>
          <p:cNvPr id="3" name="Content Placeholder 2"/>
          <p:cNvSpPr>
            <a:spLocks noGrp="1"/>
          </p:cNvSpPr>
          <p:nvPr>
            <p:ph idx="1"/>
          </p:nvPr>
        </p:nvSpPr>
        <p:spPr/>
        <p:txBody>
          <a:bodyPr/>
          <a:lstStyle/>
          <a:p>
            <a:r>
              <a:rPr lang="en-GB" dirty="0"/>
              <a:t>How do we deal with </a:t>
            </a:r>
            <a:r>
              <a:rPr lang="en-GB" dirty="0">
                <a:hlinkClick r:id="rId4"/>
              </a:rPr>
              <a:t>industrial crises</a:t>
            </a:r>
            <a:r>
              <a:rPr lang="en-GB" dirty="0"/>
              <a:t>?</a:t>
            </a:r>
          </a:p>
          <a:p>
            <a:r>
              <a:rPr lang="en-GB" dirty="0"/>
              <a:t>Could they be a way to implement Convivial CE production practices? </a:t>
            </a:r>
          </a:p>
        </p:txBody>
      </p:sp>
      <p:pic>
        <p:nvPicPr>
          <p:cNvPr id="1028" name="Picture 4" descr="Whirlpool Napoli, per l'azienda l'unica strada è la riconversione  industrial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51554" y="3689876"/>
            <a:ext cx="4587014" cy="285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5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ilgazzettino.it/photos/MED/98/22/5459822_0912_banch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208" y="1312102"/>
            <a:ext cx="4912775" cy="26941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Practical Examples (2)</a:t>
            </a:r>
          </a:p>
        </p:txBody>
      </p:sp>
      <p:sp>
        <p:nvSpPr>
          <p:cNvPr id="3" name="Content Placeholder 2"/>
          <p:cNvSpPr>
            <a:spLocks noGrp="1"/>
          </p:cNvSpPr>
          <p:nvPr>
            <p:ph idx="1"/>
          </p:nvPr>
        </p:nvSpPr>
        <p:spPr>
          <a:xfrm>
            <a:off x="5906022" y="1552683"/>
            <a:ext cx="2824619" cy="942583"/>
          </a:xfrm>
        </p:spPr>
        <p:txBody>
          <a:bodyPr>
            <a:normAutofit/>
          </a:bodyPr>
          <a:lstStyle/>
          <a:p>
            <a:pPr marL="0" indent="0">
              <a:buNone/>
            </a:pPr>
            <a:r>
              <a:rPr lang="en-GB" sz="2400" dirty="0"/>
              <a:t>Top-Down </a:t>
            </a:r>
            <a:r>
              <a:rPr lang="en-GB" sz="2400" i="1" dirty="0"/>
              <a:t>linear</a:t>
            </a:r>
            <a:r>
              <a:rPr lang="en-GB" sz="2400" dirty="0"/>
              <a:t> solutions</a:t>
            </a:r>
          </a:p>
          <a:p>
            <a:endParaRPr lang="en-GB" sz="2400" dirty="0"/>
          </a:p>
        </p:txBody>
      </p:sp>
      <p:pic>
        <p:nvPicPr>
          <p:cNvPr id="2050" name="Picture 2" descr="Questa storia dei banchi con le ruote - Il Po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459" y="1312102"/>
            <a:ext cx="5275625" cy="269716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906021" y="4748907"/>
            <a:ext cx="2824619" cy="9425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Baskerville Old Face"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Baskerville Old Face"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Baskerville Old Face"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Baskerville Old Face"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Baskerville Old Face"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400" dirty="0"/>
              <a:t>Bottom-up </a:t>
            </a:r>
            <a:r>
              <a:rPr lang="en-GB" sz="2400" i="1" dirty="0"/>
              <a:t>convivial circular</a:t>
            </a:r>
            <a:r>
              <a:rPr lang="en-GB" sz="2400" dirty="0"/>
              <a:t> solutions</a:t>
            </a:r>
          </a:p>
          <a:p>
            <a:endParaRPr lang="en-GB" sz="2400"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t="20867"/>
          <a:stretch/>
        </p:blipFill>
        <p:spPr>
          <a:xfrm>
            <a:off x="250989" y="4658264"/>
            <a:ext cx="5152563" cy="2162158"/>
          </a:xfrm>
          <a:prstGeom prst="rect">
            <a:avLst/>
          </a:prstGeom>
        </p:spPr>
      </p:pic>
      <p:sp>
        <p:nvSpPr>
          <p:cNvPr id="8" name="Content Placeholder 2"/>
          <p:cNvSpPr txBox="1">
            <a:spLocks/>
          </p:cNvSpPr>
          <p:nvPr/>
        </p:nvSpPr>
        <p:spPr>
          <a:xfrm>
            <a:off x="114821" y="3971157"/>
            <a:ext cx="5350263" cy="9425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Baskerville Old Face"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Baskerville Old Face"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Baskerville Old Face"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Baskerville Old Face"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Baskerville Old Face"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800" b="1" dirty="0" smtClean="0"/>
              <a:t>To comply with Covid-19 physical distancing regulations, Italian schools needed to replace two-seater desks </a:t>
            </a:r>
            <a:endParaRPr lang="en-GB" sz="1800" b="1" dirty="0"/>
          </a:p>
        </p:txBody>
      </p:sp>
    </p:spTree>
    <p:extLst>
      <p:ext uri="{BB962C8B-B14F-4D97-AF65-F5344CB8AC3E}">
        <p14:creationId xmlns:p14="http://schemas.microsoft.com/office/powerpoint/2010/main" val="276679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Example (3)</a:t>
            </a:r>
            <a:endParaRPr lang="en-GB" dirty="0"/>
          </a:p>
        </p:txBody>
      </p:sp>
      <p:pic>
        <p:nvPicPr>
          <p:cNvPr id="4" name="Picture 3"/>
          <p:cNvPicPr>
            <a:picLocks noChangeAspect="1"/>
          </p:cNvPicPr>
          <p:nvPr/>
        </p:nvPicPr>
        <p:blipFill>
          <a:blip r:embed="rId2"/>
          <a:stretch>
            <a:fillRect/>
          </a:stretch>
        </p:blipFill>
        <p:spPr>
          <a:xfrm>
            <a:off x="161719" y="1371600"/>
            <a:ext cx="4698836" cy="2748376"/>
          </a:xfrm>
          <a:prstGeom prst="rect">
            <a:avLst/>
          </a:prstGeom>
        </p:spPr>
      </p:pic>
      <p:pic>
        <p:nvPicPr>
          <p:cNvPr id="6" name="Picture 5"/>
          <p:cNvPicPr>
            <a:picLocks noChangeAspect="1"/>
          </p:cNvPicPr>
          <p:nvPr/>
        </p:nvPicPr>
        <p:blipFill>
          <a:blip r:embed="rId3"/>
          <a:stretch>
            <a:fillRect/>
          </a:stretch>
        </p:blipFill>
        <p:spPr>
          <a:xfrm>
            <a:off x="161719" y="4200796"/>
            <a:ext cx="4698836" cy="1075637"/>
          </a:xfrm>
          <a:prstGeom prst="rect">
            <a:avLst/>
          </a:prstGeom>
        </p:spPr>
      </p:pic>
      <p:pic>
        <p:nvPicPr>
          <p:cNvPr id="1026" name="Picture 2" descr="La Puglia avvia la prima fabbrica pubblica di mascherine: &quot;Costeranno 26  centesimi: ospedali mai più sguarniti&quot; - la Repubbl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052" y="5107392"/>
            <a:ext cx="3031436" cy="170518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906021" y="4758846"/>
            <a:ext cx="2824619" cy="14729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Baskerville Old Face"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Baskerville Old Face"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Baskerville Old Face"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Baskerville Old Face"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Baskerville Old Face"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400" dirty="0" smtClean="0"/>
              <a:t>Converting existing production capacity to serve local needs</a:t>
            </a:r>
            <a:endParaRPr lang="en-GB" sz="2400" dirty="0"/>
          </a:p>
        </p:txBody>
      </p:sp>
      <p:sp>
        <p:nvSpPr>
          <p:cNvPr id="11" name="Content Placeholder 2"/>
          <p:cNvSpPr txBox="1">
            <a:spLocks/>
          </p:cNvSpPr>
          <p:nvPr/>
        </p:nvSpPr>
        <p:spPr>
          <a:xfrm>
            <a:off x="5906020" y="2009293"/>
            <a:ext cx="2824619" cy="14729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Baskerville Old Face"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Baskerville Old Face"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Baskerville Old Face"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Baskerville Old Face"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Baskerville Old Face"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400" dirty="0" smtClean="0"/>
              <a:t>Expensive outsourcing contracts</a:t>
            </a:r>
            <a:endParaRPr lang="en-GB" sz="2400" dirty="0"/>
          </a:p>
        </p:txBody>
      </p:sp>
    </p:spTree>
    <p:extLst>
      <p:ext uri="{BB962C8B-B14F-4D97-AF65-F5344CB8AC3E}">
        <p14:creationId xmlns:p14="http://schemas.microsoft.com/office/powerpoint/2010/main" val="1032919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F6F6-3D7D-1443-ABBB-F5940B8E5664}"/>
              </a:ext>
            </a:extLst>
          </p:cNvPr>
          <p:cNvSpPr>
            <a:spLocks noGrp="1"/>
          </p:cNvSpPr>
          <p:nvPr>
            <p:ph type="title"/>
          </p:nvPr>
        </p:nvSpPr>
        <p:spPr/>
        <p:txBody>
          <a:bodyPr/>
          <a:lstStyle/>
          <a:p>
            <a:r>
              <a:rPr lang="en-GB" dirty="0"/>
              <a:t>Practical </a:t>
            </a:r>
            <a:r>
              <a:rPr lang="en-GB" dirty="0" smtClean="0"/>
              <a:t>Examples (4)</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407" t="30414" r="57912" b="20339"/>
          <a:stretch/>
        </p:blipFill>
        <p:spPr bwMode="auto">
          <a:xfrm>
            <a:off x="664324" y="1783145"/>
            <a:ext cx="1213945" cy="253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2068558" y="2857965"/>
            <a:ext cx="467974" cy="385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Collecte textiles - © M.Du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000" y="1783145"/>
            <a:ext cx="2460828" cy="25346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sultati immagini per le relais isola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2916" y="2060004"/>
            <a:ext cx="2755548" cy="1980933"/>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5364088" y="2849749"/>
            <a:ext cx="467974" cy="385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970414" y="5200712"/>
            <a:ext cx="4758333" cy="1169551"/>
          </a:xfrm>
          <a:prstGeom prst="rect">
            <a:avLst/>
          </a:prstGeom>
        </p:spPr>
        <p:txBody>
          <a:bodyPr wrap="square">
            <a:spAutoFit/>
          </a:bodyPr>
          <a:lstStyle/>
          <a:p>
            <a:r>
              <a:rPr lang="en-GB" sz="1400" dirty="0" smtClean="0">
                <a:latin typeface="+mn-lt"/>
              </a:rPr>
              <a:t>Results Published in: Nasir</a:t>
            </a:r>
            <a:r>
              <a:rPr lang="en-GB" sz="1400" dirty="0">
                <a:latin typeface="+mn-lt"/>
              </a:rPr>
              <a:t>, M. H. A., Genovese, A., </a:t>
            </a:r>
            <a:r>
              <a:rPr lang="en-GB" sz="1400" dirty="0" err="1">
                <a:latin typeface="+mn-lt"/>
              </a:rPr>
              <a:t>Acquaye</a:t>
            </a:r>
            <a:r>
              <a:rPr lang="en-GB" sz="1400" dirty="0">
                <a:latin typeface="+mn-lt"/>
              </a:rPr>
              <a:t>, A. A., </a:t>
            </a:r>
            <a:r>
              <a:rPr lang="en-GB" sz="1400" dirty="0" err="1">
                <a:latin typeface="+mn-lt"/>
              </a:rPr>
              <a:t>Koh</a:t>
            </a:r>
            <a:r>
              <a:rPr lang="en-GB" sz="1400" dirty="0">
                <a:latin typeface="+mn-lt"/>
              </a:rPr>
              <a:t>, S. C. L., &amp; </a:t>
            </a:r>
            <a:r>
              <a:rPr lang="en-GB" sz="1400" dirty="0" err="1">
                <a:latin typeface="+mn-lt"/>
              </a:rPr>
              <a:t>Yamoah</a:t>
            </a:r>
            <a:r>
              <a:rPr lang="en-GB" sz="1400" dirty="0">
                <a:latin typeface="+mn-lt"/>
              </a:rPr>
              <a:t>, F. (2017). Comparing linear and circular supply chains: A case study from the construction industry. </a:t>
            </a:r>
            <a:r>
              <a:rPr lang="en-GB" sz="1400" i="1" dirty="0">
                <a:latin typeface="+mn-lt"/>
              </a:rPr>
              <a:t>International Journal of Production Economics</a:t>
            </a:r>
            <a:r>
              <a:rPr lang="en-GB" sz="1400" dirty="0">
                <a:latin typeface="+mn-lt"/>
              </a:rPr>
              <a:t>, </a:t>
            </a:r>
            <a:r>
              <a:rPr lang="en-GB" sz="1400" i="1" dirty="0">
                <a:latin typeface="+mn-lt"/>
              </a:rPr>
              <a:t>183</a:t>
            </a:r>
            <a:r>
              <a:rPr lang="en-GB" sz="1400" dirty="0">
                <a:latin typeface="+mn-lt"/>
              </a:rPr>
              <a:t>, 443-457.</a:t>
            </a:r>
          </a:p>
        </p:txBody>
      </p:sp>
      <p:sp>
        <p:nvSpPr>
          <p:cNvPr id="11" name="Rectangle 10"/>
          <p:cNvSpPr/>
          <p:nvPr/>
        </p:nvSpPr>
        <p:spPr>
          <a:xfrm>
            <a:off x="6875073" y="4086965"/>
            <a:ext cx="991233" cy="461665"/>
          </a:xfrm>
          <a:prstGeom prst="rect">
            <a:avLst/>
          </a:prstGeom>
        </p:spPr>
        <p:txBody>
          <a:bodyPr wrap="none">
            <a:spAutoFit/>
          </a:bodyPr>
          <a:lstStyle/>
          <a:p>
            <a:r>
              <a:rPr lang="en-GB" dirty="0">
                <a:hlinkClick r:id="rId5"/>
              </a:rPr>
              <a:t>Video</a:t>
            </a:r>
            <a:endParaRPr lang="en-GB" dirty="0"/>
          </a:p>
        </p:txBody>
      </p:sp>
      <p:pic>
        <p:nvPicPr>
          <p:cNvPr id="3" name="Picture 2"/>
          <p:cNvPicPr>
            <a:picLocks noChangeAspect="1"/>
          </p:cNvPicPr>
          <p:nvPr/>
        </p:nvPicPr>
        <p:blipFill>
          <a:blip r:embed="rId6"/>
          <a:stretch>
            <a:fillRect/>
          </a:stretch>
        </p:blipFill>
        <p:spPr>
          <a:xfrm>
            <a:off x="811980" y="5177344"/>
            <a:ext cx="2981130" cy="1214830"/>
          </a:xfrm>
          <a:prstGeom prst="rect">
            <a:avLst/>
          </a:prstGeom>
        </p:spPr>
      </p:pic>
    </p:spTree>
    <p:extLst>
      <p:ext uri="{BB962C8B-B14F-4D97-AF65-F5344CB8AC3E}">
        <p14:creationId xmlns:p14="http://schemas.microsoft.com/office/powerpoint/2010/main" val="1062455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Circular Futures and Value</a:t>
            </a:r>
            <a:endParaRPr lang="en-GB" dirty="0"/>
          </a:p>
        </p:txBody>
      </p:sp>
      <p:sp>
        <p:nvSpPr>
          <p:cNvPr id="3" name="Content Placeholder 2"/>
          <p:cNvSpPr>
            <a:spLocks noGrp="1"/>
          </p:cNvSpPr>
          <p:nvPr>
            <p:ph idx="1"/>
          </p:nvPr>
        </p:nvSpPr>
        <p:spPr>
          <a:xfrm>
            <a:off x="457200" y="1600200"/>
            <a:ext cx="4114800" cy="5188789"/>
          </a:xfrm>
        </p:spPr>
        <p:txBody>
          <a:bodyPr>
            <a:normAutofit/>
          </a:bodyPr>
          <a:lstStyle/>
          <a:p>
            <a:pPr>
              <a:spcAft>
                <a:spcPts val="1200"/>
              </a:spcAft>
            </a:pPr>
            <a:r>
              <a:rPr lang="en-GB" sz="2400" dirty="0"/>
              <a:t>Circular futures are </a:t>
            </a:r>
            <a:r>
              <a:rPr lang="en-GB" sz="2400" i="1" dirty="0"/>
              <a:t>value articulating institutions </a:t>
            </a:r>
            <a:r>
              <a:rPr lang="en-GB" sz="2400" dirty="0"/>
              <a:t>that implicitly adhere to a conception of </a:t>
            </a:r>
            <a:r>
              <a:rPr lang="en-GB" sz="2400" i="1" dirty="0"/>
              <a:t>value</a:t>
            </a:r>
            <a:r>
              <a:rPr lang="en-GB" sz="2400" dirty="0"/>
              <a:t> even if this is not explicitly </a:t>
            </a:r>
            <a:r>
              <a:rPr lang="en-GB" sz="2400" dirty="0" smtClean="0"/>
              <a:t>acknowledged</a:t>
            </a:r>
            <a:endParaRPr lang="en-GB" sz="2400" dirty="0"/>
          </a:p>
          <a:p>
            <a:pPr>
              <a:spcAft>
                <a:spcPts val="1200"/>
              </a:spcAft>
            </a:pPr>
            <a:r>
              <a:rPr lang="en-GB" sz="2400" dirty="0" smtClean="0"/>
              <a:t>CE </a:t>
            </a:r>
            <a:r>
              <a:rPr lang="en-GB" sz="2400" dirty="0"/>
              <a:t>research </a:t>
            </a:r>
            <a:r>
              <a:rPr lang="en-GB" sz="2400" dirty="0" smtClean="0"/>
              <a:t>has so far ignored </a:t>
            </a:r>
            <a:r>
              <a:rPr lang="en-GB" sz="2400" i="1" dirty="0"/>
              <a:t>value theory</a:t>
            </a:r>
            <a:r>
              <a:rPr lang="en-GB" sz="2400" dirty="0"/>
              <a:t> given that this goes to the heart of how societies evaluate trade-offs between environmental, social and economic </a:t>
            </a:r>
            <a:r>
              <a:rPr lang="en-GB" sz="2400" dirty="0" smtClean="0"/>
              <a:t>goals</a:t>
            </a:r>
            <a:endParaRPr lang="en-GB" sz="2400" dirty="0"/>
          </a:p>
        </p:txBody>
      </p:sp>
      <p:pic>
        <p:nvPicPr>
          <p:cNvPr id="4" name="Picture 3"/>
          <p:cNvPicPr>
            <a:picLocks noChangeAspect="1"/>
          </p:cNvPicPr>
          <p:nvPr/>
        </p:nvPicPr>
        <p:blipFill>
          <a:blip r:embed="rId2"/>
          <a:stretch>
            <a:fillRect/>
          </a:stretch>
        </p:blipFill>
        <p:spPr>
          <a:xfrm>
            <a:off x="4900311" y="1600200"/>
            <a:ext cx="3915885" cy="1507442"/>
          </a:xfrm>
          <a:prstGeom prst="rect">
            <a:avLst/>
          </a:prstGeom>
        </p:spPr>
      </p:pic>
      <p:pic>
        <p:nvPicPr>
          <p:cNvPr id="5" name="Picture 4"/>
          <p:cNvPicPr>
            <a:picLocks noChangeAspect="1"/>
          </p:cNvPicPr>
          <p:nvPr/>
        </p:nvPicPr>
        <p:blipFill>
          <a:blip r:embed="rId3"/>
          <a:stretch>
            <a:fillRect/>
          </a:stretch>
        </p:blipFill>
        <p:spPr>
          <a:xfrm>
            <a:off x="5365619" y="3217653"/>
            <a:ext cx="2829475" cy="2753140"/>
          </a:xfrm>
          <a:prstGeom prst="rect">
            <a:avLst/>
          </a:prstGeom>
        </p:spPr>
      </p:pic>
    </p:spTree>
    <p:extLst>
      <p:ext uri="{BB962C8B-B14F-4D97-AF65-F5344CB8AC3E}">
        <p14:creationId xmlns:p14="http://schemas.microsoft.com/office/powerpoint/2010/main" val="1244932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97614" cy="4525963"/>
          </a:xfrm>
        </p:spPr>
        <p:txBody>
          <a:bodyPr>
            <a:normAutofit lnSpcReduction="10000"/>
          </a:bodyPr>
          <a:lstStyle/>
          <a:p>
            <a:pPr marL="457200" indent="-457200">
              <a:lnSpc>
                <a:spcPct val="114000"/>
              </a:lnSpc>
              <a:buFont typeface="Arial" panose="020B0604020202020204" pitchFamily="34" charset="0"/>
              <a:buChar char="•"/>
            </a:pPr>
            <a:r>
              <a:rPr lang="en-GB" sz="2800" dirty="0">
                <a:cs typeface="Arial"/>
              </a:rPr>
              <a:t>The Linear Economy</a:t>
            </a:r>
          </a:p>
          <a:p>
            <a:pPr marL="857250" lvl="1" indent="-457200">
              <a:lnSpc>
                <a:spcPct val="114000"/>
              </a:lnSpc>
              <a:buFont typeface="Arial" panose="020B0604020202020204" pitchFamily="34" charset="0"/>
              <a:buChar char="•"/>
            </a:pPr>
            <a:r>
              <a:rPr lang="en-GB" sz="2600" dirty="0">
                <a:cs typeface="Arial"/>
              </a:rPr>
              <a:t>The inevitability of waste in a capitalist system</a:t>
            </a:r>
          </a:p>
          <a:p>
            <a:pPr marL="457200" indent="-457200">
              <a:lnSpc>
                <a:spcPct val="114000"/>
              </a:lnSpc>
              <a:buFont typeface="Arial" panose="020B0604020202020204" pitchFamily="34" charset="0"/>
              <a:buChar char="•"/>
            </a:pPr>
            <a:r>
              <a:rPr lang="en-GB" sz="2800" dirty="0">
                <a:cs typeface="Arial"/>
              </a:rPr>
              <a:t>What is a Circular Economy?</a:t>
            </a:r>
          </a:p>
          <a:p>
            <a:pPr marL="457200" indent="-457200">
              <a:lnSpc>
                <a:spcPct val="114000"/>
              </a:lnSpc>
              <a:buFont typeface="Arial" panose="020B0604020202020204" pitchFamily="34" charset="0"/>
              <a:buChar char="•"/>
            </a:pPr>
            <a:r>
              <a:rPr lang="en-GB" sz="2800" dirty="0">
                <a:cs typeface="Arial"/>
              </a:rPr>
              <a:t>Who pushes for a Circular Economy?</a:t>
            </a:r>
          </a:p>
          <a:p>
            <a:pPr marL="857250" lvl="1" indent="-457200">
              <a:lnSpc>
                <a:spcPct val="114000"/>
              </a:lnSpc>
              <a:buFont typeface="Arial" panose="020B0604020202020204" pitchFamily="34" charset="0"/>
              <a:buChar char="•"/>
            </a:pPr>
            <a:r>
              <a:rPr lang="en-GB" sz="2600" dirty="0" smtClean="0">
                <a:cs typeface="Arial"/>
              </a:rPr>
              <a:t>The apolitical and eco-modernist version of CE</a:t>
            </a:r>
          </a:p>
          <a:p>
            <a:pPr marL="857250" lvl="1" indent="-457200">
              <a:lnSpc>
                <a:spcPct val="114000"/>
              </a:lnSpc>
              <a:buFont typeface="Arial" panose="020B0604020202020204" pitchFamily="34" charset="0"/>
              <a:buChar char="•"/>
            </a:pPr>
            <a:r>
              <a:rPr lang="en-GB" sz="2600" dirty="0" smtClean="0">
                <a:cs typeface="Arial"/>
              </a:rPr>
              <a:t>Alternative CE Futures</a:t>
            </a:r>
          </a:p>
          <a:p>
            <a:pPr marL="457200" indent="-457200">
              <a:lnSpc>
                <a:spcPct val="114000"/>
              </a:lnSpc>
              <a:buFont typeface="Arial" panose="020B0604020202020204" pitchFamily="34" charset="0"/>
              <a:buChar char="•"/>
            </a:pPr>
            <a:r>
              <a:rPr lang="ca-ES" sz="3000" dirty="0" smtClean="0">
                <a:cs typeface="Arial"/>
              </a:rPr>
              <a:t>CE Futures, Value and Supply Chains</a:t>
            </a:r>
          </a:p>
          <a:p>
            <a:pPr marL="457200" indent="-457200">
              <a:lnSpc>
                <a:spcPct val="114000"/>
              </a:lnSpc>
              <a:buFont typeface="Arial" panose="020B0604020202020204" pitchFamily="34" charset="0"/>
              <a:buChar char="•"/>
            </a:pPr>
            <a:r>
              <a:rPr lang="ca-ES" sz="3000" dirty="0" smtClean="0">
                <a:cs typeface="Arial"/>
              </a:rPr>
              <a:t>Conclusions</a:t>
            </a:r>
            <a:endParaRPr lang="ca-ES" sz="3000" dirty="0">
              <a:cs typeface="Arial"/>
            </a:endParaRPr>
          </a:p>
        </p:txBody>
      </p:sp>
      <p:sp>
        <p:nvSpPr>
          <p:cNvPr id="4" name="Date Placeholder 3"/>
          <p:cNvSpPr>
            <a:spLocks noGrp="1"/>
          </p:cNvSpPr>
          <p:nvPr>
            <p:ph type="dt" sz="half" idx="4294967295"/>
          </p:nvPr>
        </p:nvSpPr>
        <p:spPr/>
        <p:txBody>
          <a:bodyPr/>
          <a:lstStyle/>
          <a:p>
            <a:fld id="{E2C3386A-E447-490E-A7C8-27565F4C0349}" type="datetime1">
              <a:rPr lang="en-GB" smtClean="0"/>
              <a:pPr/>
              <a:t>16/03/2022</a:t>
            </a:fld>
            <a:endParaRPr lang="en-GB"/>
          </a:p>
        </p:txBody>
      </p:sp>
      <p:sp>
        <p:nvSpPr>
          <p:cNvPr id="5" name="Footer Placeholder 4"/>
          <p:cNvSpPr>
            <a:spLocks noGrp="1"/>
          </p:cNvSpPr>
          <p:nvPr>
            <p:ph type="ftr" sz="quarter" idx="4294967295"/>
          </p:nvPr>
        </p:nvSpPr>
        <p:spPr/>
        <p:txBody>
          <a:bodyPr/>
          <a:lstStyle/>
          <a:p>
            <a:r>
              <a:rPr lang="en-GB"/>
              <a:t>© The University of Sheffield</a:t>
            </a:r>
          </a:p>
        </p:txBody>
      </p:sp>
      <p:sp>
        <p:nvSpPr>
          <p:cNvPr id="2" name="Title 1"/>
          <p:cNvSpPr>
            <a:spLocks noGrp="1"/>
          </p:cNvSpPr>
          <p:nvPr>
            <p:ph type="title"/>
          </p:nvPr>
        </p:nvSpPr>
        <p:spPr/>
        <p:txBody>
          <a:bodyPr>
            <a:normAutofit/>
          </a:bodyPr>
          <a:lstStyle/>
          <a:p>
            <a:r>
              <a:rPr lang="en-GB" sz="4000" dirty="0"/>
              <a:t>Outline</a:t>
            </a:r>
          </a:p>
        </p:txBody>
      </p:sp>
    </p:spTree>
    <p:extLst>
      <p:ext uri="{BB962C8B-B14F-4D97-AF65-F5344CB8AC3E}">
        <p14:creationId xmlns:p14="http://schemas.microsoft.com/office/powerpoint/2010/main" val="4106261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4CA800-92AF-4AD3-A8A1-67A10C657585}"/>
              </a:ext>
            </a:extLst>
          </p:cNvPr>
          <p:cNvSpPr>
            <a:spLocks noGrp="1"/>
          </p:cNvSpPr>
          <p:nvPr>
            <p:ph type="sldNum" sz="quarter" idx="4294967295"/>
          </p:nvPr>
        </p:nvSpPr>
        <p:spPr/>
        <p:txBody>
          <a:bodyPr/>
          <a:lstStyle/>
          <a:p>
            <a:endParaRPr lang="en-GB" dirty="0"/>
          </a:p>
        </p:txBody>
      </p:sp>
      <p:pic>
        <p:nvPicPr>
          <p:cNvPr id="3" name="Picture 2"/>
          <p:cNvPicPr>
            <a:picLocks noChangeAspect="1"/>
          </p:cNvPicPr>
          <p:nvPr/>
        </p:nvPicPr>
        <p:blipFill>
          <a:blip r:embed="rId3"/>
          <a:stretch>
            <a:fillRect/>
          </a:stretch>
        </p:blipFill>
        <p:spPr>
          <a:xfrm>
            <a:off x="261473" y="1647041"/>
            <a:ext cx="8882527" cy="4373767"/>
          </a:xfrm>
          <a:prstGeom prst="rect">
            <a:avLst/>
          </a:prstGeom>
        </p:spPr>
      </p:pic>
      <p:sp>
        <p:nvSpPr>
          <p:cNvPr id="8" name="Title 1"/>
          <p:cNvSpPr>
            <a:spLocks noGrp="1"/>
          </p:cNvSpPr>
          <p:nvPr>
            <p:ph type="title"/>
          </p:nvPr>
        </p:nvSpPr>
        <p:spPr>
          <a:xfrm>
            <a:off x="0" y="0"/>
            <a:ext cx="7228115" cy="1184226"/>
          </a:xfrm>
        </p:spPr>
        <p:txBody>
          <a:bodyPr>
            <a:normAutofit fontScale="90000"/>
          </a:bodyPr>
          <a:lstStyle/>
          <a:p>
            <a:r>
              <a:rPr lang="en-GB" dirty="0" smtClean="0"/>
              <a:t>Heterodox and </a:t>
            </a:r>
            <a:r>
              <a:rPr lang="en-GB" dirty="0" smtClean="0"/>
              <a:t>Mainstream </a:t>
            </a:r>
            <a:r>
              <a:rPr lang="en-GB" dirty="0" err="1" smtClean="0"/>
              <a:t>ToVs</a:t>
            </a:r>
            <a:endParaRPr lang="en-GB" dirty="0"/>
          </a:p>
        </p:txBody>
      </p:sp>
      <p:sp>
        <p:nvSpPr>
          <p:cNvPr id="5" name="TextBox 4">
            <a:extLst>
              <a:ext uri="{FF2B5EF4-FFF2-40B4-BE49-F238E27FC236}">
                <a16:creationId xmlns:a16="http://schemas.microsoft.com/office/drawing/2014/main" id="{BCDED0FD-B196-4A35-AD01-70BC7054B2B8}"/>
              </a:ext>
            </a:extLst>
          </p:cNvPr>
          <p:cNvSpPr txBox="1"/>
          <p:nvPr/>
        </p:nvSpPr>
        <p:spPr>
          <a:xfrm>
            <a:off x="2749635" y="6114291"/>
            <a:ext cx="3485249" cy="369332"/>
          </a:xfrm>
          <a:prstGeom prst="rect">
            <a:avLst/>
          </a:prstGeom>
          <a:noFill/>
        </p:spPr>
        <p:txBody>
          <a:bodyPr wrap="none" rtlCol="0">
            <a:spAutoFit/>
          </a:bodyPr>
          <a:lstStyle/>
          <a:p>
            <a:r>
              <a:rPr lang="en-GB" dirty="0"/>
              <a:t>Source: </a:t>
            </a:r>
            <a:r>
              <a:rPr lang="en-GB" dirty="0" smtClean="0"/>
              <a:t>Lowe and Genovese (2022)</a:t>
            </a:r>
            <a:endParaRPr lang="en-GB" dirty="0"/>
          </a:p>
        </p:txBody>
      </p:sp>
    </p:spTree>
    <p:extLst>
      <p:ext uri="{BB962C8B-B14F-4D97-AF65-F5344CB8AC3E}">
        <p14:creationId xmlns:p14="http://schemas.microsoft.com/office/powerpoint/2010/main" val="3849954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Circular </a:t>
            </a:r>
            <a:r>
              <a:rPr lang="en-GB" dirty="0" smtClean="0"/>
              <a:t>Futures</a:t>
            </a:r>
            <a:endParaRPr lang="en-GB" dirty="0"/>
          </a:p>
        </p:txBody>
      </p:sp>
      <p:pic>
        <p:nvPicPr>
          <p:cNvPr id="4" name="Picture 3">
            <a:extLst>
              <a:ext uri="{FF2B5EF4-FFF2-40B4-BE49-F238E27FC236}">
                <a16:creationId xmlns:a16="http://schemas.microsoft.com/office/drawing/2014/main" id="{1EFD1F44-067D-48AE-A0AF-F1CC44F0860E}"/>
              </a:ext>
            </a:extLst>
          </p:cNvPr>
          <p:cNvPicPr>
            <a:picLocks noChangeAspect="1"/>
          </p:cNvPicPr>
          <p:nvPr/>
        </p:nvPicPr>
        <p:blipFill>
          <a:blip r:embed="rId2"/>
          <a:stretch>
            <a:fillRect/>
          </a:stretch>
        </p:blipFill>
        <p:spPr>
          <a:xfrm>
            <a:off x="134734" y="1690464"/>
            <a:ext cx="4641352" cy="3157581"/>
          </a:xfrm>
          <a:prstGeom prst="rect">
            <a:avLst/>
          </a:prstGeom>
        </p:spPr>
      </p:pic>
      <p:sp>
        <p:nvSpPr>
          <p:cNvPr id="5" name="TextBox 4">
            <a:extLst>
              <a:ext uri="{FF2B5EF4-FFF2-40B4-BE49-F238E27FC236}">
                <a16:creationId xmlns:a16="http://schemas.microsoft.com/office/drawing/2014/main" id="{BCDED0FD-B196-4A35-AD01-70BC7054B2B8}"/>
              </a:ext>
            </a:extLst>
          </p:cNvPr>
          <p:cNvSpPr txBox="1"/>
          <p:nvPr/>
        </p:nvSpPr>
        <p:spPr>
          <a:xfrm>
            <a:off x="1114460" y="5354283"/>
            <a:ext cx="2826158" cy="369332"/>
          </a:xfrm>
          <a:prstGeom prst="rect">
            <a:avLst/>
          </a:prstGeom>
          <a:noFill/>
        </p:spPr>
        <p:txBody>
          <a:bodyPr wrap="none" rtlCol="0">
            <a:spAutoFit/>
          </a:bodyPr>
          <a:lstStyle/>
          <a:p>
            <a:r>
              <a:rPr lang="en-GB" dirty="0"/>
              <a:t>Source: Bauwens et al. 2020</a:t>
            </a:r>
          </a:p>
        </p:txBody>
      </p:sp>
      <p:pic>
        <p:nvPicPr>
          <p:cNvPr id="6" name="image1.png">
            <a:extLst>
              <a:ext uri="{FF2B5EF4-FFF2-40B4-BE49-F238E27FC236}">
                <a16:creationId xmlns:a16="http://schemas.microsoft.com/office/drawing/2014/main" id="{57CDA940-8291-49E8-8B1E-B6493DF85CE1}"/>
              </a:ext>
            </a:extLst>
          </p:cNvPr>
          <p:cNvPicPr/>
          <p:nvPr/>
        </p:nvPicPr>
        <p:blipFill>
          <a:blip r:embed="rId3"/>
          <a:srcRect/>
          <a:stretch>
            <a:fillRect/>
          </a:stretch>
        </p:blipFill>
        <p:spPr>
          <a:xfrm>
            <a:off x="4776086" y="1526718"/>
            <a:ext cx="4018117" cy="3485072"/>
          </a:xfrm>
          <a:prstGeom prst="rect">
            <a:avLst/>
          </a:prstGeom>
          <a:ln/>
        </p:spPr>
      </p:pic>
      <p:sp>
        <p:nvSpPr>
          <p:cNvPr id="7" name="TextBox 6">
            <a:extLst>
              <a:ext uri="{FF2B5EF4-FFF2-40B4-BE49-F238E27FC236}">
                <a16:creationId xmlns:a16="http://schemas.microsoft.com/office/drawing/2014/main" id="{BCDED0FD-B196-4A35-AD01-70BC7054B2B8}"/>
              </a:ext>
            </a:extLst>
          </p:cNvPr>
          <p:cNvSpPr txBox="1"/>
          <p:nvPr/>
        </p:nvSpPr>
        <p:spPr>
          <a:xfrm>
            <a:off x="5372065" y="5342935"/>
            <a:ext cx="3485249" cy="369332"/>
          </a:xfrm>
          <a:prstGeom prst="rect">
            <a:avLst/>
          </a:prstGeom>
          <a:noFill/>
        </p:spPr>
        <p:txBody>
          <a:bodyPr wrap="none" rtlCol="0">
            <a:spAutoFit/>
          </a:bodyPr>
          <a:lstStyle/>
          <a:p>
            <a:r>
              <a:rPr lang="en-GB" dirty="0"/>
              <a:t>Source: </a:t>
            </a:r>
            <a:r>
              <a:rPr lang="en-GB" dirty="0" smtClean="0"/>
              <a:t>Lowe and Genovese (2022)</a:t>
            </a:r>
            <a:endParaRPr lang="en-GB" dirty="0"/>
          </a:p>
        </p:txBody>
      </p:sp>
    </p:spTree>
    <p:extLst>
      <p:ext uri="{BB962C8B-B14F-4D97-AF65-F5344CB8AC3E}">
        <p14:creationId xmlns:p14="http://schemas.microsoft.com/office/powerpoint/2010/main" val="153251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 Futures and TOVs</a:t>
            </a:r>
            <a:endParaRPr lang="en-GB" dirty="0"/>
          </a:p>
        </p:txBody>
      </p:sp>
      <p:cxnSp>
        <p:nvCxnSpPr>
          <p:cNvPr id="4" name="Straight Connector 3">
            <a:extLst>
              <a:ext uri="{FF2B5EF4-FFF2-40B4-BE49-F238E27FC236}">
                <a16:creationId xmlns:a16="http://schemas.microsoft.com/office/drawing/2014/main" id="{1C268DE6-AA38-439B-9263-90A3A6BE4B46}"/>
              </a:ext>
            </a:extLst>
          </p:cNvPr>
          <p:cNvCxnSpPr>
            <a:cxnSpLocks/>
          </p:cNvCxnSpPr>
          <p:nvPr/>
        </p:nvCxnSpPr>
        <p:spPr>
          <a:xfrm>
            <a:off x="251520" y="3569017"/>
            <a:ext cx="87129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07FAF50-9838-4ACC-835B-F513FE79E1FE}"/>
              </a:ext>
            </a:extLst>
          </p:cNvPr>
          <p:cNvSpPr txBox="1"/>
          <p:nvPr/>
        </p:nvSpPr>
        <p:spPr>
          <a:xfrm>
            <a:off x="4657990" y="1352092"/>
            <a:ext cx="2266774" cy="369332"/>
          </a:xfrm>
          <a:prstGeom prst="rect">
            <a:avLst/>
          </a:prstGeom>
          <a:noFill/>
        </p:spPr>
        <p:txBody>
          <a:bodyPr wrap="none" rtlCol="0">
            <a:spAutoFit/>
          </a:bodyPr>
          <a:lstStyle/>
          <a:p>
            <a:r>
              <a:rPr lang="en-GB" u="sng" dirty="0"/>
              <a:t>1) Circular modernism</a:t>
            </a:r>
          </a:p>
        </p:txBody>
      </p:sp>
      <p:sp>
        <p:nvSpPr>
          <p:cNvPr id="6" name="TextBox 5">
            <a:extLst>
              <a:ext uri="{FF2B5EF4-FFF2-40B4-BE49-F238E27FC236}">
                <a16:creationId xmlns:a16="http://schemas.microsoft.com/office/drawing/2014/main" id="{A3EE1D15-E607-40FC-8108-B6B532726BFA}"/>
              </a:ext>
            </a:extLst>
          </p:cNvPr>
          <p:cNvSpPr txBox="1"/>
          <p:nvPr/>
        </p:nvSpPr>
        <p:spPr>
          <a:xfrm>
            <a:off x="179513" y="1352092"/>
            <a:ext cx="2165786" cy="369332"/>
          </a:xfrm>
          <a:prstGeom prst="rect">
            <a:avLst/>
          </a:prstGeom>
          <a:noFill/>
        </p:spPr>
        <p:txBody>
          <a:bodyPr wrap="none" rtlCol="0">
            <a:spAutoFit/>
          </a:bodyPr>
          <a:lstStyle/>
          <a:p>
            <a:r>
              <a:rPr lang="en-GB" u="sng" dirty="0"/>
              <a:t>2) Planned circularity</a:t>
            </a:r>
          </a:p>
        </p:txBody>
      </p:sp>
      <p:sp>
        <p:nvSpPr>
          <p:cNvPr id="7" name="TextBox 6">
            <a:extLst>
              <a:ext uri="{FF2B5EF4-FFF2-40B4-BE49-F238E27FC236}">
                <a16:creationId xmlns:a16="http://schemas.microsoft.com/office/drawing/2014/main" id="{28D0DCC3-6381-4CB0-9DFF-706B92E98A3F}"/>
              </a:ext>
            </a:extLst>
          </p:cNvPr>
          <p:cNvSpPr txBox="1"/>
          <p:nvPr/>
        </p:nvSpPr>
        <p:spPr>
          <a:xfrm>
            <a:off x="241207" y="3670534"/>
            <a:ext cx="2486835" cy="369332"/>
          </a:xfrm>
          <a:prstGeom prst="rect">
            <a:avLst/>
          </a:prstGeom>
          <a:noFill/>
        </p:spPr>
        <p:txBody>
          <a:bodyPr wrap="none" rtlCol="0">
            <a:spAutoFit/>
          </a:bodyPr>
          <a:lstStyle/>
          <a:p>
            <a:r>
              <a:rPr lang="en-GB" u="sng" dirty="0"/>
              <a:t>3) Bottom-up sufficiency</a:t>
            </a:r>
          </a:p>
        </p:txBody>
      </p:sp>
      <p:sp>
        <p:nvSpPr>
          <p:cNvPr id="8" name="TextBox 7">
            <a:extLst>
              <a:ext uri="{FF2B5EF4-FFF2-40B4-BE49-F238E27FC236}">
                <a16:creationId xmlns:a16="http://schemas.microsoft.com/office/drawing/2014/main" id="{8A26764A-F30C-4959-9A63-68C004557EF2}"/>
              </a:ext>
            </a:extLst>
          </p:cNvPr>
          <p:cNvSpPr txBox="1"/>
          <p:nvPr/>
        </p:nvSpPr>
        <p:spPr>
          <a:xfrm>
            <a:off x="4632112" y="3670534"/>
            <a:ext cx="2598147" cy="369332"/>
          </a:xfrm>
          <a:prstGeom prst="rect">
            <a:avLst/>
          </a:prstGeom>
          <a:noFill/>
        </p:spPr>
        <p:txBody>
          <a:bodyPr wrap="none" rtlCol="0">
            <a:spAutoFit/>
          </a:bodyPr>
          <a:lstStyle/>
          <a:p>
            <a:r>
              <a:rPr lang="en-GB" u="sng" dirty="0"/>
              <a:t>4) Peer-to-peer circularity</a:t>
            </a:r>
          </a:p>
        </p:txBody>
      </p:sp>
      <p:sp>
        <p:nvSpPr>
          <p:cNvPr id="9" name="TextBox 8">
            <a:extLst>
              <a:ext uri="{FF2B5EF4-FFF2-40B4-BE49-F238E27FC236}">
                <a16:creationId xmlns:a16="http://schemas.microsoft.com/office/drawing/2014/main" id="{BFAE7CC8-113E-479A-B95A-81969FFCA9C6}"/>
              </a:ext>
            </a:extLst>
          </p:cNvPr>
          <p:cNvSpPr txBox="1"/>
          <p:nvPr/>
        </p:nvSpPr>
        <p:spPr>
          <a:xfrm>
            <a:off x="4581679" y="1885317"/>
            <a:ext cx="3533660" cy="1492716"/>
          </a:xfrm>
          <a:prstGeom prst="rect">
            <a:avLst/>
          </a:prstGeom>
          <a:noFill/>
        </p:spPr>
        <p:txBody>
          <a:bodyPr wrap="none" rtlCol="0">
            <a:spAutoFit/>
          </a:bodyPr>
          <a:lstStyle/>
          <a:p>
            <a:pPr marL="285750" indent="-285750">
              <a:buFont typeface="Arial" panose="020B0604020202020204" pitchFamily="34" charset="0"/>
              <a:buChar char="•"/>
            </a:pPr>
            <a:r>
              <a:rPr lang="en-GB" sz="1300" dirty="0">
                <a:effectLst/>
                <a:latin typeface="Calibri" panose="020F0502020204030204" pitchFamily="34" charset="0"/>
                <a:ea typeface="Arial" panose="020B0604020202020204" pitchFamily="34" charset="0"/>
                <a:cs typeface="Calibri" panose="020F0502020204030204" pitchFamily="34" charset="0"/>
              </a:rPr>
              <a:t>Focus on economic growth, market forces, </a:t>
            </a:r>
          </a:p>
          <a:p>
            <a:r>
              <a:rPr lang="en-GB" sz="1300" dirty="0">
                <a:effectLst/>
                <a:latin typeface="Calibri" panose="020F0502020204030204" pitchFamily="34" charset="0"/>
                <a:ea typeface="Arial" panose="020B0604020202020204" pitchFamily="34" charset="0"/>
                <a:cs typeface="Calibri" panose="020F0502020204030204" pitchFamily="34" charset="0"/>
              </a:rPr>
              <a:t>      high-consumption lifestyles and technology.</a:t>
            </a:r>
          </a:p>
          <a:p>
            <a:pPr marL="285750" indent="-285750">
              <a:buFont typeface="Arial" panose="020B0604020202020204" pitchFamily="34" charset="0"/>
              <a:buChar char="•"/>
            </a:pPr>
            <a:endParaRPr lang="en-GB" sz="13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300" dirty="0">
                <a:latin typeface="Calibri" panose="020F0502020204030204" pitchFamily="34" charset="0"/>
                <a:cs typeface="Calibri" panose="020F0502020204030204" pitchFamily="34" charset="0"/>
              </a:rPr>
              <a:t>Likely role for non-market valuation</a:t>
            </a:r>
          </a:p>
          <a:p>
            <a:endParaRPr lang="en-GB" sz="1300" dirty="0">
              <a:latin typeface="Calibri" panose="020F0502020204030204" pitchFamily="34" charset="0"/>
              <a:cs typeface="Calibri" panose="020F0502020204030204" pitchFamily="34" charset="0"/>
            </a:endParaRPr>
          </a:p>
          <a:p>
            <a:r>
              <a:rPr lang="en-GB" sz="1300" b="1" dirty="0">
                <a:solidFill>
                  <a:srgbClr val="FF0000"/>
                </a:solidFill>
                <a:latin typeface="Calibri" panose="020F0502020204030204" pitchFamily="34" charset="0"/>
                <a:cs typeface="Calibri" panose="020F0502020204030204" pitchFamily="34" charset="0"/>
              </a:rPr>
              <a:t>      Neoclassical price </a:t>
            </a:r>
            <a:r>
              <a:rPr lang="en-GB" sz="1300" b="1" dirty="0" smtClean="0">
                <a:solidFill>
                  <a:srgbClr val="FF0000"/>
                </a:solidFill>
                <a:latin typeface="Calibri" panose="020F0502020204030204" pitchFamily="34" charset="0"/>
                <a:cs typeface="Calibri" panose="020F0502020204030204" pitchFamily="34" charset="0"/>
              </a:rPr>
              <a:t>theory</a:t>
            </a:r>
            <a:r>
              <a:rPr lang="en-GB" sz="1300" b="1" dirty="0">
                <a:solidFill>
                  <a:srgbClr val="FF0000"/>
                </a:solidFill>
                <a:latin typeface="Calibri" panose="020F0502020204030204" pitchFamily="34" charset="0"/>
                <a:cs typeface="Calibri" panose="020F0502020204030204" pitchFamily="34" charset="0"/>
              </a:rPr>
              <a:t/>
            </a:r>
            <a:br>
              <a:rPr lang="en-GB" sz="1300" b="1" dirty="0">
                <a:solidFill>
                  <a:srgbClr val="FF0000"/>
                </a:solidFill>
                <a:latin typeface="Calibri" panose="020F0502020204030204" pitchFamily="34" charset="0"/>
                <a:cs typeface="Calibri" panose="020F0502020204030204" pitchFamily="34" charset="0"/>
              </a:rPr>
            </a:br>
            <a:r>
              <a:rPr lang="en-GB" sz="1300" b="1" dirty="0">
                <a:solidFill>
                  <a:srgbClr val="FF0000"/>
                </a:solidFill>
                <a:latin typeface="Calibri" panose="020F0502020204030204" pitchFamily="34" charset="0"/>
                <a:cs typeface="Calibri" panose="020F0502020204030204" pitchFamily="34" charset="0"/>
              </a:rPr>
              <a:t> </a:t>
            </a:r>
            <a:r>
              <a:rPr lang="en-GB" sz="1300" b="1" dirty="0" smtClean="0">
                <a:solidFill>
                  <a:srgbClr val="FF0000"/>
                </a:solidFill>
                <a:latin typeface="Calibri" panose="020F0502020204030204" pitchFamily="34" charset="0"/>
                <a:cs typeface="Calibri" panose="020F0502020204030204" pitchFamily="34" charset="0"/>
              </a:rPr>
              <a:t>     Marxian TOV </a:t>
            </a:r>
            <a:r>
              <a:rPr lang="en-GB" sz="1300" b="1" dirty="0" smtClean="0">
                <a:solidFill>
                  <a:srgbClr val="FF0000"/>
                </a:solidFill>
                <a:latin typeface="Calibri" panose="020F0502020204030204" pitchFamily="34" charset="0"/>
                <a:cs typeface="Calibri" panose="020F0502020204030204" pitchFamily="34" charset="0"/>
              </a:rPr>
              <a:t>(for transformational purposes)</a:t>
            </a:r>
            <a:endParaRPr lang="en-GB" sz="1300" b="1" dirty="0" smtClean="0">
              <a:solidFill>
                <a:srgbClr val="FF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0F28A6D-0B35-4E43-8779-16DDE04186FE}"/>
              </a:ext>
            </a:extLst>
          </p:cNvPr>
          <p:cNvSpPr txBox="1"/>
          <p:nvPr/>
        </p:nvSpPr>
        <p:spPr>
          <a:xfrm>
            <a:off x="160101" y="1721889"/>
            <a:ext cx="4482491" cy="1892826"/>
          </a:xfrm>
          <a:prstGeom prst="rect">
            <a:avLst/>
          </a:prstGeom>
          <a:noFill/>
        </p:spPr>
        <p:txBody>
          <a:bodyPr wrap="square" rtlCol="0">
            <a:spAutoFit/>
          </a:bodyPr>
          <a:lstStyle/>
          <a:p>
            <a:r>
              <a:rPr lang="en-GB" sz="1300" dirty="0">
                <a:effectLst/>
                <a:latin typeface="Calibri" panose="020F0502020204030204" pitchFamily="34" charset="0"/>
                <a:ea typeface="Arial" panose="020B0604020202020204" pitchFamily="34" charset="0"/>
                <a:cs typeface="Calibri" panose="020F0502020204030204" pitchFamily="34" charset="0"/>
              </a:rPr>
              <a:t>‘Invisible hand’ supplanted to varying</a:t>
            </a:r>
          </a:p>
          <a:p>
            <a:r>
              <a:rPr lang="en-GB" sz="1300" dirty="0">
                <a:effectLst/>
                <a:latin typeface="Calibri" panose="020F0502020204030204" pitchFamily="34" charset="0"/>
                <a:ea typeface="Arial" panose="020B0604020202020204" pitchFamily="34" charset="0"/>
                <a:cs typeface="Calibri" panose="020F0502020204030204" pitchFamily="34" charset="0"/>
              </a:rPr>
              <a:t>degrees by planning &amp; coordination </a:t>
            </a:r>
            <a:r>
              <a:rPr lang="en-GB" sz="13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300" b="1" dirty="0">
                <a:solidFill>
                  <a:schemeClr val="tx2"/>
                </a:solidFill>
                <a:effectLst/>
                <a:latin typeface="Calibri" panose="020F0502020204030204" pitchFamily="34" charset="0"/>
                <a:ea typeface="Arial" panose="020B0604020202020204" pitchFamily="34" charset="0"/>
                <a:cs typeface="Calibri" panose="020F0502020204030204" pitchFamily="34" charset="0"/>
              </a:rPr>
              <a:t>cost of </a:t>
            </a:r>
          </a:p>
          <a:p>
            <a:r>
              <a:rPr lang="en-GB" sz="1300" b="1" dirty="0">
                <a:solidFill>
                  <a:schemeClr val="tx2"/>
                </a:solidFill>
                <a:latin typeface="Calibri" panose="020F0502020204030204" pitchFamily="34" charset="0"/>
                <a:ea typeface="Arial" panose="020B0604020202020204" pitchFamily="34" charset="0"/>
                <a:cs typeface="Calibri" panose="020F0502020204030204" pitchFamily="34" charset="0"/>
              </a:rPr>
              <a:t>production TOV</a:t>
            </a:r>
            <a:r>
              <a:rPr lang="en-GB" sz="1300" dirty="0">
                <a:latin typeface="Calibri" panose="020F0502020204030204" pitchFamily="34" charset="0"/>
                <a:ea typeface="Arial" panose="020B0604020202020204" pitchFamily="34" charset="0"/>
                <a:cs typeface="Calibri" panose="020F0502020204030204" pitchFamily="34" charset="0"/>
              </a:rPr>
              <a:t> particularly relevant</a:t>
            </a:r>
            <a:endParaRPr lang="en-GB" sz="1300" dirty="0">
              <a:effectLst/>
              <a:latin typeface="Calibri" panose="020F0502020204030204" pitchFamily="34" charset="0"/>
              <a:ea typeface="Arial" panose="020B0604020202020204" pitchFamily="34" charset="0"/>
              <a:cs typeface="Calibri" panose="020F0502020204030204" pitchFamily="34" charset="0"/>
            </a:endParaRPr>
          </a:p>
          <a:p>
            <a:endParaRPr lang="en-GB" sz="1300" dirty="0">
              <a:effectLst/>
              <a:latin typeface="Calibri" panose="020F0502020204030204" pitchFamily="34" charset="0"/>
              <a:ea typeface="Arial" panose="020B0604020202020204" pitchFamily="34" charset="0"/>
              <a:cs typeface="Calibri" panose="020F0502020204030204" pitchFamily="34" charset="0"/>
            </a:endParaRPr>
          </a:p>
          <a:p>
            <a:r>
              <a:rPr lang="en-GB" sz="1300" dirty="0">
                <a:latin typeface="Calibri" panose="020F0502020204030204" pitchFamily="34" charset="0"/>
                <a:ea typeface="Arial" panose="020B0604020202020204" pitchFamily="34" charset="0"/>
                <a:cs typeface="Calibri" panose="020F0502020204030204" pitchFamily="34" charset="0"/>
              </a:rPr>
              <a:t> a) </a:t>
            </a:r>
            <a:r>
              <a:rPr lang="en-GB" sz="1300" dirty="0">
                <a:effectLst/>
                <a:latin typeface="Calibri" panose="020F0502020204030204" pitchFamily="34" charset="0"/>
                <a:ea typeface="Arial" panose="020B0604020202020204" pitchFamily="34" charset="0"/>
                <a:cs typeface="Calibri" panose="020F0502020204030204" pitchFamily="34" charset="0"/>
              </a:rPr>
              <a:t>planning still involves a role for the market</a:t>
            </a:r>
          </a:p>
          <a:p>
            <a:r>
              <a:rPr lang="en-GB" sz="1300" b="1" dirty="0">
                <a:solidFill>
                  <a:srgbClr val="FF0000"/>
                </a:solidFill>
                <a:latin typeface="Calibri" panose="020F0502020204030204" pitchFamily="34" charset="0"/>
                <a:ea typeface="Arial" panose="020B0604020202020204" pitchFamily="34" charset="0"/>
                <a:cs typeface="Calibri" panose="020F0502020204030204" pitchFamily="34" charset="0"/>
              </a:rPr>
              <a:t>     </a:t>
            </a:r>
            <a:r>
              <a:rPr lang="en-GB" sz="1300" b="1" dirty="0">
                <a:solidFill>
                  <a:schemeClr val="tx2"/>
                </a:solidFill>
                <a:latin typeface="Calibri" panose="020F0502020204030204" pitchFamily="34" charset="0"/>
                <a:ea typeface="Arial" panose="020B0604020202020204" pitchFamily="34" charset="0"/>
                <a:cs typeface="Calibri" panose="020F0502020204030204" pitchFamily="34" charset="0"/>
              </a:rPr>
              <a:t>Sraffa’s model of price determination</a:t>
            </a:r>
            <a:endParaRPr lang="en-GB" sz="1300" b="1" dirty="0">
              <a:solidFill>
                <a:schemeClr val="tx2"/>
              </a:solidFill>
              <a:effectLst/>
              <a:latin typeface="Calibri" panose="020F0502020204030204" pitchFamily="34" charset="0"/>
              <a:ea typeface="Arial" panose="020B0604020202020204" pitchFamily="34" charset="0"/>
              <a:cs typeface="Calibri" panose="020F0502020204030204" pitchFamily="34" charset="0"/>
            </a:endParaRPr>
          </a:p>
          <a:p>
            <a:endParaRPr lang="en-GB" sz="1300" dirty="0">
              <a:effectLst/>
              <a:latin typeface="Calibri" panose="020F0502020204030204" pitchFamily="34" charset="0"/>
              <a:ea typeface="Arial" panose="020B0604020202020204" pitchFamily="34" charset="0"/>
              <a:cs typeface="Calibri" panose="020F0502020204030204" pitchFamily="34" charset="0"/>
            </a:endParaRPr>
          </a:p>
          <a:p>
            <a:r>
              <a:rPr lang="en-GB" sz="1300" dirty="0">
                <a:latin typeface="Calibri" panose="020F0502020204030204" pitchFamily="34" charset="0"/>
                <a:ea typeface="Arial" panose="020B0604020202020204" pitchFamily="34" charset="0"/>
                <a:cs typeface="Calibri" panose="020F0502020204030204" pitchFamily="34" charset="0"/>
              </a:rPr>
              <a:t> b) command economy with no role for market</a:t>
            </a:r>
          </a:p>
          <a:p>
            <a:r>
              <a:rPr lang="en-GB" sz="1300" dirty="0">
                <a:latin typeface="Calibri" panose="020F0502020204030204" pitchFamily="34" charset="0"/>
                <a:ea typeface="Arial" panose="020B0604020202020204" pitchFamily="34" charset="0"/>
                <a:cs typeface="Calibri" panose="020F0502020204030204" pitchFamily="34" charset="0"/>
              </a:rPr>
              <a:t>     </a:t>
            </a:r>
            <a:r>
              <a:rPr lang="en-GB" sz="1300" b="1" dirty="0">
                <a:solidFill>
                  <a:schemeClr val="tx2"/>
                </a:solidFill>
                <a:latin typeface="Calibri" panose="020F0502020204030204" pitchFamily="34" charset="0"/>
                <a:ea typeface="Arial" panose="020B0604020202020204" pitchFamily="34" charset="0"/>
                <a:cs typeface="Calibri" panose="020F0502020204030204" pitchFamily="34" charset="0"/>
              </a:rPr>
              <a:t>TOV based on physical calculations</a:t>
            </a:r>
            <a:r>
              <a:rPr lang="en-GB" sz="1300" dirty="0">
                <a:effectLst/>
                <a:latin typeface="Calibri" panose="020F0502020204030204" pitchFamily="34" charset="0"/>
                <a:ea typeface="Arial" panose="020B0604020202020204" pitchFamily="34" charset="0"/>
                <a:cs typeface="Calibri" panose="020F0502020204030204" pitchFamily="34" charset="0"/>
              </a:rPr>
              <a:t> </a:t>
            </a:r>
            <a:endParaRPr lang="en-GB" sz="13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F90B215-7462-453B-8179-13FAD2551BD0}"/>
              </a:ext>
            </a:extLst>
          </p:cNvPr>
          <p:cNvSpPr txBox="1"/>
          <p:nvPr/>
        </p:nvSpPr>
        <p:spPr>
          <a:xfrm>
            <a:off x="216572" y="4177631"/>
            <a:ext cx="3700693" cy="2400657"/>
          </a:xfrm>
          <a:prstGeom prst="rect">
            <a:avLst/>
          </a:prstGeom>
          <a:noFill/>
        </p:spPr>
        <p:txBody>
          <a:bodyPr wrap="none" rtlCol="0">
            <a:spAutoFit/>
          </a:bodyPr>
          <a:lstStyle/>
          <a:p>
            <a:pPr marL="285750" indent="-285750">
              <a:buFont typeface="Arial" panose="020B0604020202020204" pitchFamily="34" charset="0"/>
              <a:buChar char="•"/>
            </a:pPr>
            <a:r>
              <a:rPr lang="en-GB" sz="1300" dirty="0">
                <a:latin typeface="Calibri" panose="020F0502020204030204" pitchFamily="34" charset="0"/>
                <a:ea typeface="Arial" panose="020B0604020202020204" pitchFamily="34" charset="0"/>
                <a:cs typeface="Calibri" panose="020F0502020204030204" pitchFamily="34" charset="0"/>
              </a:rPr>
              <a:t>L</a:t>
            </a:r>
            <a:r>
              <a:rPr lang="en-GB" sz="1300" dirty="0">
                <a:effectLst/>
                <a:latin typeface="Calibri" panose="020F0502020204030204" pitchFamily="34" charset="0"/>
                <a:ea typeface="Arial" panose="020B0604020202020204" pitchFamily="34" charset="0"/>
                <a:cs typeface="Calibri" panose="020F0502020204030204" pitchFamily="34" charset="0"/>
              </a:rPr>
              <a:t>ocalised production and a significant </a:t>
            </a:r>
          </a:p>
          <a:p>
            <a:r>
              <a:rPr lang="en-GB" sz="1300" dirty="0">
                <a:effectLst/>
                <a:latin typeface="Calibri" panose="020F0502020204030204" pitchFamily="34" charset="0"/>
                <a:ea typeface="Arial" panose="020B0604020202020204" pitchFamily="34" charset="0"/>
                <a:cs typeface="Calibri" panose="020F0502020204030204" pitchFamily="34" charset="0"/>
              </a:rPr>
              <a:t>      reduction in consumption </a:t>
            </a:r>
          </a:p>
          <a:p>
            <a:pPr>
              <a:spcAft>
                <a:spcPts val="1200"/>
              </a:spcAft>
            </a:pPr>
            <a:r>
              <a:rPr lang="en-GB" sz="1300" b="1" dirty="0">
                <a:solidFill>
                  <a:srgbClr val="00B050"/>
                </a:solidFill>
                <a:latin typeface="Calibri" panose="020F0502020204030204" pitchFamily="34" charset="0"/>
                <a:ea typeface="Arial" panose="020B0604020202020204" pitchFamily="34" charset="0"/>
                <a:cs typeface="Calibri" panose="020F0502020204030204" pitchFamily="34" charset="0"/>
              </a:rPr>
              <a:t>      </a:t>
            </a:r>
            <a:r>
              <a:rPr lang="en-GB" sz="1300" b="1" dirty="0">
                <a:solidFill>
                  <a:srgbClr val="00B050"/>
                </a:solidFill>
                <a:latin typeface="Calibri" panose="020F0502020204030204" pitchFamily="34" charset="0"/>
                <a:cs typeface="Calibri" panose="020F0502020204030204" pitchFamily="34" charset="0"/>
              </a:rPr>
              <a:t>Deliberative democracy</a:t>
            </a:r>
          </a:p>
          <a:p>
            <a:pPr marL="285750" indent="-285750">
              <a:buFont typeface="Arial" panose="020B0604020202020204" pitchFamily="34" charset="0"/>
              <a:buChar char="•"/>
            </a:pPr>
            <a:r>
              <a:rPr lang="en-GB" sz="1300" dirty="0" smtClean="0">
                <a:latin typeface="Calibri" panose="020F0502020204030204" pitchFamily="34" charset="0"/>
                <a:cs typeface="Calibri" panose="020F0502020204030204" pitchFamily="34" charset="0"/>
              </a:rPr>
              <a:t>Political and economic </a:t>
            </a:r>
            <a:r>
              <a:rPr lang="en-GB" sz="1300" dirty="0" err="1" smtClean="0">
                <a:latin typeface="Calibri" panose="020F0502020204030204" pitchFamily="34" charset="0"/>
                <a:cs typeface="Calibri" panose="020F0502020204030204" pitchFamily="34" charset="0"/>
              </a:rPr>
              <a:t>relocalisation</a:t>
            </a:r>
            <a:r>
              <a:rPr lang="en-GB" sz="1300" dirty="0" smtClean="0">
                <a:latin typeface="Calibri" panose="020F0502020204030204" pitchFamily="34" charset="0"/>
                <a:cs typeface="Calibri" panose="020F0502020204030204" pitchFamily="34" charset="0"/>
              </a:rPr>
              <a:t> </a:t>
            </a:r>
            <a:r>
              <a:rPr lang="en-GB" sz="1300" dirty="0" smtClean="0">
                <a:latin typeface="Calibri" panose="020F0502020204030204" pitchFamily="34" charset="0"/>
                <a:cs typeface="Calibri" panose="020F0502020204030204" pitchFamily="34" charset="0"/>
              </a:rPr>
              <a:t>through </a:t>
            </a:r>
          </a:p>
          <a:p>
            <a:r>
              <a:rPr lang="en-GB" sz="1300" dirty="0" smtClean="0">
                <a:latin typeface="Calibri" panose="020F0502020204030204" pitchFamily="34" charset="0"/>
                <a:cs typeface="Calibri" panose="020F0502020204030204" pitchFamily="34" charset="0"/>
              </a:rPr>
              <a:t>      </a:t>
            </a:r>
            <a:r>
              <a:rPr lang="en-GB" sz="1300" dirty="0">
                <a:latin typeface="Calibri" panose="020F0502020204030204" pitchFamily="34" charset="0"/>
                <a:cs typeface="Calibri" panose="020F0502020204030204" pitchFamily="34" charset="0"/>
              </a:rPr>
              <a:t>decentralization of decision making</a:t>
            </a:r>
          </a:p>
          <a:p>
            <a:pPr>
              <a:spcAft>
                <a:spcPts val="1200"/>
              </a:spcAft>
            </a:pPr>
            <a:r>
              <a:rPr lang="en-GB" sz="1300" b="1" dirty="0">
                <a:solidFill>
                  <a:srgbClr val="00B050"/>
                </a:solidFill>
                <a:latin typeface="Calibri" panose="020F0502020204030204" pitchFamily="34" charset="0"/>
                <a:cs typeface="Calibri" panose="020F0502020204030204" pitchFamily="34" charset="0"/>
              </a:rPr>
              <a:t>      </a:t>
            </a:r>
            <a:r>
              <a:rPr lang="en-GB" sz="1300" b="1" dirty="0" smtClean="0">
                <a:solidFill>
                  <a:srgbClr val="00B050"/>
                </a:solidFill>
                <a:latin typeface="Calibri" panose="020F0502020204030204" pitchFamily="34" charset="0"/>
                <a:cs typeface="Calibri" panose="020F0502020204030204" pitchFamily="34" charset="0"/>
              </a:rPr>
              <a:t>Deliberative democracy</a:t>
            </a:r>
            <a:endParaRPr lang="en-GB" sz="1300" b="1" dirty="0">
              <a:solidFill>
                <a:srgbClr val="00B05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300" dirty="0">
                <a:latin typeface="Calibri" panose="020F0502020204030204" pitchFamily="34" charset="0"/>
                <a:cs typeface="Calibri" panose="020F0502020204030204" pitchFamily="34" charset="0"/>
              </a:rPr>
              <a:t>Less optimistic about role of technology – focus</a:t>
            </a:r>
          </a:p>
          <a:p>
            <a:r>
              <a:rPr lang="en-GB" sz="1300" dirty="0">
                <a:latin typeface="Calibri" panose="020F0502020204030204" pitchFamily="34" charset="0"/>
                <a:cs typeface="Calibri" panose="020F0502020204030204" pitchFamily="34" charset="0"/>
              </a:rPr>
              <a:t>      on resilience and long term perspective </a:t>
            </a:r>
          </a:p>
          <a:p>
            <a:r>
              <a:rPr lang="en-GB" sz="1300" b="1" dirty="0">
                <a:solidFill>
                  <a:srgbClr val="00B050"/>
                </a:solidFill>
                <a:latin typeface="Calibri" panose="020F0502020204030204" pitchFamily="34" charset="0"/>
                <a:ea typeface="Arial" panose="020B0604020202020204" pitchFamily="34" charset="0"/>
                <a:cs typeface="Calibri" panose="020F0502020204030204" pitchFamily="34" charset="0"/>
              </a:rPr>
              <a:t>      </a:t>
            </a:r>
            <a:r>
              <a:rPr lang="en-GB" sz="1300" b="1" dirty="0" smtClean="0">
                <a:solidFill>
                  <a:srgbClr val="00B050"/>
                </a:solidFill>
                <a:latin typeface="Calibri" panose="020F0502020204030204" pitchFamily="34" charset="0"/>
                <a:ea typeface="Arial" panose="020B0604020202020204" pitchFamily="34" charset="0"/>
                <a:cs typeface="Calibri" panose="020F0502020204030204" pitchFamily="34" charset="0"/>
              </a:rPr>
              <a:t>Non-reductionist EE</a:t>
            </a:r>
            <a:endParaRPr lang="en-GB" sz="1300" b="1" dirty="0">
              <a:solidFill>
                <a:srgbClr val="00B050"/>
              </a:solidFill>
              <a:effectLst/>
              <a:latin typeface="Calibri" panose="020F0502020204030204" pitchFamily="34" charset="0"/>
              <a:ea typeface="Arial" panose="020B0604020202020204" pitchFamily="34" charset="0"/>
              <a:cs typeface="Calibri" panose="020F0502020204030204" pitchFamily="34" charset="0"/>
            </a:endParaRPr>
          </a:p>
          <a:p>
            <a:endParaRPr lang="en-GB" sz="13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12ABABB-C44D-4C69-8272-9FF7FD8305FB}"/>
              </a:ext>
            </a:extLst>
          </p:cNvPr>
          <p:cNvSpPr txBox="1"/>
          <p:nvPr/>
        </p:nvSpPr>
        <p:spPr>
          <a:xfrm>
            <a:off x="4632112" y="4153906"/>
            <a:ext cx="3709542" cy="1892826"/>
          </a:xfrm>
          <a:prstGeom prst="rect">
            <a:avLst/>
          </a:prstGeom>
          <a:noFill/>
        </p:spPr>
        <p:txBody>
          <a:bodyPr wrap="none" rtlCol="0">
            <a:spAutoFit/>
          </a:bodyPr>
          <a:lstStyle/>
          <a:p>
            <a:r>
              <a:rPr lang="en-GB" sz="1300" dirty="0">
                <a:latin typeface="+mj-lt"/>
              </a:rPr>
              <a:t>Depends on the nature of </a:t>
            </a:r>
            <a:r>
              <a:rPr lang="en-GB" sz="1300" dirty="0" err="1" smtClean="0">
                <a:latin typeface="+mj-lt"/>
              </a:rPr>
              <a:t>servitisation</a:t>
            </a:r>
            <a:r>
              <a:rPr lang="en-GB" sz="1300" dirty="0" smtClean="0">
                <a:latin typeface="+mj-lt"/>
              </a:rPr>
              <a:t> </a:t>
            </a:r>
            <a:r>
              <a:rPr lang="en-GB" sz="1300" dirty="0">
                <a:latin typeface="+mj-lt"/>
              </a:rPr>
              <a:t>platforms:</a:t>
            </a:r>
          </a:p>
          <a:p>
            <a:endParaRPr lang="en-GB" sz="1300" dirty="0">
              <a:latin typeface="+mj-lt"/>
            </a:endParaRPr>
          </a:p>
          <a:p>
            <a:r>
              <a:rPr lang="en-GB" sz="1300" dirty="0">
                <a:latin typeface="+mj-lt"/>
              </a:rPr>
              <a:t>a) based on platforms that are community-owned </a:t>
            </a:r>
          </a:p>
          <a:p>
            <a:r>
              <a:rPr lang="en-GB" sz="1300" dirty="0">
                <a:latin typeface="+mj-lt"/>
              </a:rPr>
              <a:t>and which promote truly collaborative consumption</a:t>
            </a:r>
          </a:p>
          <a:p>
            <a:r>
              <a:rPr lang="en-GB" sz="1300" b="1" dirty="0" smtClean="0">
                <a:solidFill>
                  <a:srgbClr val="00B0F0"/>
                </a:solidFill>
                <a:cs typeface="Calibri" panose="020F0502020204030204" pitchFamily="34" charset="0"/>
              </a:rPr>
              <a:t>Deliberative approaches</a:t>
            </a:r>
            <a:endParaRPr lang="en-GB" sz="1300" b="1" dirty="0">
              <a:solidFill>
                <a:srgbClr val="00B0F0"/>
              </a:solidFill>
            </a:endParaRPr>
          </a:p>
          <a:p>
            <a:r>
              <a:rPr lang="en-GB" sz="1300" dirty="0" smtClean="0">
                <a:latin typeface="+mj-lt"/>
              </a:rPr>
              <a:t> </a:t>
            </a:r>
            <a:endParaRPr lang="en-GB" sz="1300" dirty="0">
              <a:latin typeface="+mj-lt"/>
            </a:endParaRPr>
          </a:p>
          <a:p>
            <a:r>
              <a:rPr lang="en-GB" sz="1300" dirty="0">
                <a:latin typeface="+mj-lt"/>
                <a:ea typeface="Arial" panose="020B0604020202020204" pitchFamily="34" charset="0"/>
                <a:cs typeface="Calibri" panose="020F0502020204030204" pitchFamily="34" charset="0"/>
              </a:rPr>
              <a:t>b) c</a:t>
            </a:r>
            <a:r>
              <a:rPr lang="en-GB" sz="1300" dirty="0">
                <a:effectLst/>
                <a:latin typeface="+mj-lt"/>
                <a:ea typeface="Arial" panose="020B0604020202020204" pitchFamily="34" charset="0"/>
                <a:cs typeface="Calibri" panose="020F0502020204030204" pitchFamily="34" charset="0"/>
              </a:rPr>
              <a:t>haracterised by ‘platform capitalism</a:t>
            </a:r>
            <a:r>
              <a:rPr lang="en-GB" sz="1300" dirty="0" smtClean="0">
                <a:effectLst/>
                <a:latin typeface="+mj-lt"/>
                <a:ea typeface="Arial" panose="020B0604020202020204" pitchFamily="34" charset="0"/>
                <a:cs typeface="Calibri" panose="020F0502020204030204" pitchFamily="34" charset="0"/>
              </a:rPr>
              <a:t>’ </a:t>
            </a:r>
            <a:br>
              <a:rPr lang="en-GB" sz="1300" dirty="0" smtClean="0">
                <a:effectLst/>
                <a:latin typeface="+mj-lt"/>
                <a:ea typeface="Arial" panose="020B0604020202020204" pitchFamily="34" charset="0"/>
                <a:cs typeface="Calibri" panose="020F0502020204030204" pitchFamily="34" charset="0"/>
              </a:rPr>
            </a:br>
            <a:r>
              <a:rPr lang="en-GB" sz="1300" dirty="0" smtClean="0">
                <a:effectLst/>
                <a:latin typeface="+mj-lt"/>
                <a:ea typeface="Arial" panose="020B0604020202020204" pitchFamily="34" charset="0"/>
                <a:cs typeface="Calibri" panose="020F0502020204030204" pitchFamily="34" charset="0"/>
              </a:rPr>
              <a:t>(Uber, Amazon, </a:t>
            </a:r>
            <a:r>
              <a:rPr lang="en-GB" sz="1300" dirty="0" err="1" smtClean="0">
                <a:effectLst/>
                <a:latin typeface="+mj-lt"/>
                <a:ea typeface="Arial" panose="020B0604020202020204" pitchFamily="34" charset="0"/>
                <a:cs typeface="Calibri" panose="020F0502020204030204" pitchFamily="34" charset="0"/>
              </a:rPr>
              <a:t>AirBnB</a:t>
            </a:r>
            <a:r>
              <a:rPr lang="en-GB" sz="1300" dirty="0" smtClean="0">
                <a:effectLst/>
                <a:latin typeface="+mj-lt"/>
                <a:ea typeface="Arial" panose="020B0604020202020204" pitchFamily="34" charset="0"/>
                <a:cs typeface="Calibri" panose="020F0502020204030204" pitchFamily="34" charset="0"/>
              </a:rPr>
              <a:t>)</a:t>
            </a:r>
            <a:endParaRPr lang="en-GB" sz="1300" dirty="0">
              <a:effectLst/>
              <a:latin typeface="+mj-lt"/>
              <a:ea typeface="Arial" panose="020B0604020202020204" pitchFamily="34" charset="0"/>
              <a:cs typeface="Calibri" panose="020F0502020204030204" pitchFamily="34" charset="0"/>
            </a:endParaRPr>
          </a:p>
          <a:p>
            <a:r>
              <a:rPr lang="en-GB" sz="1300" b="1" dirty="0">
                <a:solidFill>
                  <a:srgbClr val="00B0F0"/>
                </a:solidFill>
                <a:latin typeface="+mj-lt"/>
                <a:cs typeface="Calibri" panose="020F0502020204030204" pitchFamily="34" charset="0"/>
              </a:rPr>
              <a:t>Neoclassical price theory</a:t>
            </a:r>
            <a:endParaRPr lang="en-GB" sz="1300" b="1" dirty="0">
              <a:solidFill>
                <a:srgbClr val="00B0F0"/>
              </a:solidFill>
              <a:latin typeface="+mj-lt"/>
            </a:endParaRPr>
          </a:p>
        </p:txBody>
      </p:sp>
      <p:cxnSp>
        <p:nvCxnSpPr>
          <p:cNvPr id="13" name="Straight Connector 12">
            <a:extLst>
              <a:ext uri="{FF2B5EF4-FFF2-40B4-BE49-F238E27FC236}">
                <a16:creationId xmlns:a16="http://schemas.microsoft.com/office/drawing/2014/main" id="{D0464D05-603A-4925-8D77-52ECD10F86F7}"/>
              </a:ext>
            </a:extLst>
          </p:cNvPr>
          <p:cNvCxnSpPr>
            <a:cxnSpLocks/>
          </p:cNvCxnSpPr>
          <p:nvPr/>
        </p:nvCxnSpPr>
        <p:spPr>
          <a:xfrm>
            <a:off x="4572000" y="1250830"/>
            <a:ext cx="0" cy="54706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6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31" y="1679939"/>
            <a:ext cx="7395951" cy="4792031"/>
          </a:xfrm>
          <a:prstGeom prst="rect">
            <a:avLst/>
          </a:prstGeom>
        </p:spPr>
      </p:pic>
      <p:sp>
        <p:nvSpPr>
          <p:cNvPr id="5" name="Title 1"/>
          <p:cNvSpPr>
            <a:spLocks noGrp="1"/>
          </p:cNvSpPr>
          <p:nvPr>
            <p:ph type="title"/>
          </p:nvPr>
        </p:nvSpPr>
        <p:spPr>
          <a:xfrm>
            <a:off x="0" y="0"/>
            <a:ext cx="7228115" cy="1184226"/>
          </a:xfrm>
        </p:spPr>
        <p:txBody>
          <a:bodyPr/>
          <a:lstStyle/>
          <a:p>
            <a:r>
              <a:rPr lang="en-GB" dirty="0" smtClean="0"/>
              <a:t>CE Futures and TOVs</a:t>
            </a:r>
            <a:endParaRPr lang="en-GB" dirty="0"/>
          </a:p>
        </p:txBody>
      </p:sp>
    </p:spTree>
    <p:extLst>
      <p:ext uri="{BB962C8B-B14F-4D97-AF65-F5344CB8AC3E}">
        <p14:creationId xmlns:p14="http://schemas.microsoft.com/office/powerpoint/2010/main" val="2821769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14800" cy="5430328"/>
          </a:xfrm>
        </p:spPr>
        <p:txBody>
          <a:bodyPr>
            <a:normAutofit/>
          </a:bodyPr>
          <a:lstStyle/>
          <a:p>
            <a:pPr>
              <a:lnSpc>
                <a:spcPct val="114000"/>
              </a:lnSpc>
            </a:pPr>
            <a:r>
              <a:rPr lang="en-GB" sz="1600" dirty="0" smtClean="0"/>
              <a:t>The focus on CE modernism and </a:t>
            </a:r>
            <a:r>
              <a:rPr lang="en-GB" sz="1600" dirty="0" smtClean="0"/>
              <a:t>Neoclassical </a:t>
            </a:r>
            <a:r>
              <a:rPr lang="en-GB" sz="1600" dirty="0" err="1" smtClean="0"/>
              <a:t>ToV</a:t>
            </a:r>
            <a:r>
              <a:rPr lang="en-GB" sz="1600" dirty="0" smtClean="0"/>
              <a:t> </a:t>
            </a:r>
            <a:r>
              <a:rPr lang="en-GB" sz="1600" dirty="0" smtClean="0"/>
              <a:t>is apparent in the Supply Chain Management literature</a:t>
            </a:r>
          </a:p>
          <a:p>
            <a:pPr>
              <a:lnSpc>
                <a:spcPct val="114000"/>
              </a:lnSpc>
            </a:pPr>
            <a:r>
              <a:rPr lang="en-GB" sz="1600" dirty="0" smtClean="0"/>
              <a:t>Supply Chains are acknowledged as a building block for the transition towards a CE</a:t>
            </a:r>
          </a:p>
          <a:p>
            <a:pPr>
              <a:lnSpc>
                <a:spcPct val="114000"/>
              </a:lnSpc>
            </a:pPr>
            <a:r>
              <a:rPr lang="en-GB" sz="1600" dirty="0" smtClean="0"/>
              <a:t>The literature is just focused on low R-imperatives (reduce and refuse are completely </a:t>
            </a:r>
            <a:r>
              <a:rPr lang="en-GB" sz="1600" dirty="0" smtClean="0"/>
              <a:t>overlooked – perennial growth is taken as the horizon)</a:t>
            </a:r>
            <a:endParaRPr lang="en-GB" sz="1600" dirty="0" smtClean="0"/>
          </a:p>
          <a:p>
            <a:pPr>
              <a:lnSpc>
                <a:spcPct val="114000"/>
              </a:lnSpc>
            </a:pPr>
            <a:r>
              <a:rPr lang="en-GB" sz="1600" dirty="0" smtClean="0"/>
              <a:t>The social dimensions </a:t>
            </a:r>
            <a:r>
              <a:rPr lang="en-GB" sz="1600" dirty="0" smtClean="0"/>
              <a:t>are missing (or superficially considered)</a:t>
            </a:r>
            <a:endParaRPr lang="en-GB" sz="1600" dirty="0" smtClean="0"/>
          </a:p>
          <a:p>
            <a:pPr>
              <a:lnSpc>
                <a:spcPct val="114000"/>
              </a:lnSpc>
            </a:pPr>
            <a:r>
              <a:rPr lang="en-GB" sz="1600" dirty="0" smtClean="0"/>
              <a:t>“Neoclassical” and “receiver side” indicators are employed; bio-physical measures are </a:t>
            </a:r>
            <a:r>
              <a:rPr lang="en-GB" sz="1600" dirty="0" smtClean="0"/>
              <a:t>overlooked</a:t>
            </a:r>
          </a:p>
          <a:p>
            <a:pPr>
              <a:lnSpc>
                <a:spcPct val="114000"/>
              </a:lnSpc>
            </a:pPr>
            <a:r>
              <a:rPr lang="en-GB" sz="1600" dirty="0" smtClean="0"/>
              <a:t>Lack of truly multi-criteria and multi-stakeholder assessments</a:t>
            </a:r>
            <a:endParaRPr lang="en-GB" sz="1600" dirty="0"/>
          </a:p>
        </p:txBody>
      </p:sp>
      <p:sp>
        <p:nvSpPr>
          <p:cNvPr id="4" name="Title 1"/>
          <p:cNvSpPr>
            <a:spLocks noGrp="1"/>
          </p:cNvSpPr>
          <p:nvPr>
            <p:ph type="title"/>
          </p:nvPr>
        </p:nvSpPr>
        <p:spPr/>
        <p:txBody>
          <a:bodyPr>
            <a:normAutofit fontScale="90000"/>
          </a:bodyPr>
          <a:lstStyle/>
          <a:p>
            <a:r>
              <a:rPr lang="en-GB" dirty="0" smtClean="0"/>
              <a:t>CE Futures and Supply Chains</a:t>
            </a:r>
            <a:endParaRPr lang="en-GB" dirty="0"/>
          </a:p>
        </p:txBody>
      </p:sp>
      <p:pic>
        <p:nvPicPr>
          <p:cNvPr id="5" name="Picture 4"/>
          <p:cNvPicPr>
            <a:picLocks noChangeAspect="1"/>
          </p:cNvPicPr>
          <p:nvPr/>
        </p:nvPicPr>
        <p:blipFill>
          <a:blip r:embed="rId2"/>
          <a:stretch>
            <a:fillRect/>
          </a:stretch>
        </p:blipFill>
        <p:spPr>
          <a:xfrm>
            <a:off x="4978436" y="3209022"/>
            <a:ext cx="3682255" cy="1740820"/>
          </a:xfrm>
          <a:prstGeom prst="rect">
            <a:avLst/>
          </a:prstGeom>
        </p:spPr>
      </p:pic>
      <p:pic>
        <p:nvPicPr>
          <p:cNvPr id="6" name="Picture 5"/>
          <p:cNvPicPr>
            <a:picLocks noChangeAspect="1"/>
          </p:cNvPicPr>
          <p:nvPr/>
        </p:nvPicPr>
        <p:blipFill>
          <a:blip r:embed="rId3"/>
          <a:stretch>
            <a:fillRect/>
          </a:stretch>
        </p:blipFill>
        <p:spPr>
          <a:xfrm>
            <a:off x="4978437" y="5138350"/>
            <a:ext cx="3682255" cy="1337761"/>
          </a:xfrm>
          <a:prstGeom prst="rect">
            <a:avLst/>
          </a:prstGeom>
        </p:spPr>
      </p:pic>
      <p:pic>
        <p:nvPicPr>
          <p:cNvPr id="2" name="Picture 1"/>
          <p:cNvPicPr>
            <a:picLocks noChangeAspect="1"/>
          </p:cNvPicPr>
          <p:nvPr/>
        </p:nvPicPr>
        <p:blipFill>
          <a:blip r:embed="rId4"/>
          <a:stretch>
            <a:fillRect/>
          </a:stretch>
        </p:blipFill>
        <p:spPr>
          <a:xfrm>
            <a:off x="4978437" y="1575104"/>
            <a:ext cx="3682256" cy="1467047"/>
          </a:xfrm>
          <a:prstGeom prst="rect">
            <a:avLst/>
          </a:prstGeom>
        </p:spPr>
      </p:pic>
    </p:spTree>
    <p:extLst>
      <p:ext uri="{BB962C8B-B14F-4D97-AF65-F5344CB8AC3E}">
        <p14:creationId xmlns:p14="http://schemas.microsoft.com/office/powerpoint/2010/main" val="1436526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CE Futures and Supply Chains</a:t>
            </a:r>
          </a:p>
        </p:txBody>
      </p:sp>
      <p:sp>
        <p:nvSpPr>
          <p:cNvPr id="3" name="Content Placeholder 2"/>
          <p:cNvSpPr>
            <a:spLocks noGrp="1"/>
          </p:cNvSpPr>
          <p:nvPr>
            <p:ph idx="1"/>
          </p:nvPr>
        </p:nvSpPr>
        <p:spPr/>
        <p:txBody>
          <a:bodyPr/>
          <a:lstStyle/>
          <a:p>
            <a:r>
              <a:rPr lang="en-GB" dirty="0" smtClean="0"/>
              <a:t>Time to rethink supply chains?</a:t>
            </a:r>
          </a:p>
          <a:p>
            <a:r>
              <a:rPr lang="en-GB" dirty="0" smtClean="0"/>
              <a:t>Extending post-growth ideas to SCM domain?</a:t>
            </a:r>
            <a:endParaRPr lang="en-GB" dirty="0"/>
          </a:p>
        </p:txBody>
      </p:sp>
      <p:pic>
        <p:nvPicPr>
          <p:cNvPr id="5" name="Picture 4"/>
          <p:cNvPicPr>
            <a:picLocks noChangeAspect="1"/>
          </p:cNvPicPr>
          <p:nvPr/>
        </p:nvPicPr>
        <p:blipFill>
          <a:blip r:embed="rId2"/>
          <a:stretch>
            <a:fillRect/>
          </a:stretch>
        </p:blipFill>
        <p:spPr>
          <a:xfrm>
            <a:off x="1528119" y="3065938"/>
            <a:ext cx="6087761" cy="3476200"/>
          </a:xfrm>
          <a:prstGeom prst="rect">
            <a:avLst/>
          </a:prstGeom>
        </p:spPr>
      </p:pic>
    </p:spTree>
    <p:extLst>
      <p:ext uri="{BB962C8B-B14F-4D97-AF65-F5344CB8AC3E}">
        <p14:creationId xmlns:p14="http://schemas.microsoft.com/office/powerpoint/2010/main" val="3243309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457200" y="1600200"/>
            <a:ext cx="8229600" cy="5016260"/>
          </a:xfrm>
        </p:spPr>
        <p:txBody>
          <a:bodyPr>
            <a:normAutofit/>
          </a:bodyPr>
          <a:lstStyle/>
          <a:p>
            <a:r>
              <a:rPr lang="en-GB" dirty="0"/>
              <a:t>CE has become a popular </a:t>
            </a:r>
            <a:r>
              <a:rPr lang="en-GB" b="1" dirty="0"/>
              <a:t>buzzword</a:t>
            </a:r>
          </a:p>
          <a:p>
            <a:r>
              <a:rPr lang="en-GB" dirty="0"/>
              <a:t>Almost an empty signifier, but it mobilises powerful concepts</a:t>
            </a:r>
          </a:p>
          <a:p>
            <a:pPr lvl="1"/>
            <a:r>
              <a:rPr lang="en-GB" dirty="0"/>
              <a:t>Waste is a visible by-product of capitalism</a:t>
            </a:r>
          </a:p>
          <a:p>
            <a:pPr lvl="1"/>
            <a:r>
              <a:rPr lang="en-GB" dirty="0"/>
              <a:t>Waste has generated </a:t>
            </a:r>
            <a:r>
              <a:rPr lang="en-GB" b="1" dirty="0"/>
              <a:t>visible</a:t>
            </a:r>
            <a:r>
              <a:rPr lang="en-GB" dirty="0"/>
              <a:t> </a:t>
            </a:r>
            <a:r>
              <a:rPr lang="en-GB" dirty="0" smtClean="0"/>
              <a:t>crises </a:t>
            </a:r>
            <a:endParaRPr lang="en-GB" dirty="0"/>
          </a:p>
          <a:p>
            <a:r>
              <a:rPr lang="en-GB" b="1" dirty="0" smtClean="0"/>
              <a:t>My take</a:t>
            </a:r>
            <a:r>
              <a:rPr lang="en-GB" dirty="0" smtClean="0"/>
              <a:t>: let’s </a:t>
            </a:r>
            <a:r>
              <a:rPr lang="en-GB" dirty="0"/>
              <a:t>not drop it; let’s </a:t>
            </a:r>
            <a:r>
              <a:rPr lang="en-GB" dirty="0" err="1"/>
              <a:t>repoliticise</a:t>
            </a:r>
            <a:r>
              <a:rPr lang="en-GB" dirty="0"/>
              <a:t> </a:t>
            </a:r>
            <a:r>
              <a:rPr lang="en-GB" dirty="0" smtClean="0"/>
              <a:t>it</a:t>
            </a:r>
          </a:p>
          <a:p>
            <a:endParaRPr lang="en-GB" dirty="0"/>
          </a:p>
        </p:txBody>
      </p:sp>
    </p:spTree>
    <p:extLst>
      <p:ext uri="{BB962C8B-B14F-4D97-AF65-F5344CB8AC3E}">
        <p14:creationId xmlns:p14="http://schemas.microsoft.com/office/powerpoint/2010/main" val="2974952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Initiatives</a:t>
            </a:r>
            <a:endParaRPr lang="en-GB" dirty="0"/>
          </a:p>
        </p:txBody>
      </p:sp>
      <p:pic>
        <p:nvPicPr>
          <p:cNvPr id="1026" name="Picture 2" descr="http://www.retrace-itn.eu/wp-content/uploads/2019/03/ReTraCE_ITN_EU.png"/>
          <p:cNvPicPr>
            <a:picLocks noChangeAspect="1" noChangeArrowheads="1"/>
          </p:cNvPicPr>
          <p:nvPr/>
        </p:nvPicPr>
        <p:blipFill rotWithShape="1">
          <a:blip r:embed="rId3">
            <a:extLst>
              <a:ext uri="{28A0092B-C50C-407E-A947-70E740481C1C}">
                <a14:useLocalDpi xmlns:a14="http://schemas.microsoft.com/office/drawing/2010/main" val="0"/>
              </a:ext>
            </a:extLst>
          </a:blip>
          <a:srcRect r="27553"/>
          <a:stretch/>
        </p:blipFill>
        <p:spPr bwMode="auto">
          <a:xfrm>
            <a:off x="374237" y="1590259"/>
            <a:ext cx="3551719" cy="993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roceeds-rise.eu/wp-content/uploads/2019/10/Proceeds-Logo-Final-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37" y="2990205"/>
            <a:ext cx="3551719" cy="108039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0" y="1600200"/>
            <a:ext cx="4114800" cy="5598042"/>
          </a:xfrm>
        </p:spPr>
        <p:txBody>
          <a:bodyPr>
            <a:normAutofit/>
          </a:bodyPr>
          <a:lstStyle/>
          <a:p>
            <a:pPr>
              <a:lnSpc>
                <a:spcPct val="114000"/>
              </a:lnSpc>
            </a:pPr>
            <a:r>
              <a:rPr lang="en-GB" dirty="0" smtClean="0"/>
              <a:t>Forthcoming:</a:t>
            </a:r>
          </a:p>
          <a:p>
            <a:pPr lvl="1">
              <a:lnSpc>
                <a:spcPct val="114000"/>
              </a:lnSpc>
            </a:pPr>
            <a:r>
              <a:rPr lang="en-GB" dirty="0" smtClean="0"/>
              <a:t>More projects</a:t>
            </a:r>
          </a:p>
          <a:p>
            <a:pPr lvl="1">
              <a:lnSpc>
                <a:spcPct val="114000"/>
              </a:lnSpc>
            </a:pPr>
            <a:r>
              <a:rPr lang="en-GB" dirty="0" smtClean="0"/>
              <a:t>Special Issues</a:t>
            </a:r>
          </a:p>
          <a:p>
            <a:pPr lvl="1">
              <a:lnSpc>
                <a:spcPct val="114000"/>
              </a:lnSpc>
            </a:pPr>
            <a:r>
              <a:rPr lang="en-GB" dirty="0" smtClean="0"/>
              <a:t>Dialogue with Trade Unions and political movements</a:t>
            </a:r>
          </a:p>
          <a:p>
            <a:pPr marL="457200" lvl="1" indent="0">
              <a:lnSpc>
                <a:spcPct val="114000"/>
              </a:lnSpc>
              <a:buNone/>
            </a:pPr>
            <a:endParaRPr lang="en-GB" dirty="0" smtClean="0"/>
          </a:p>
          <a:p>
            <a:pPr marL="457200" lvl="1" indent="0">
              <a:lnSpc>
                <a:spcPct val="114000"/>
              </a:lnSpc>
              <a:buNone/>
            </a:pPr>
            <a:endParaRPr lang="en-GB" dirty="0"/>
          </a:p>
        </p:txBody>
      </p:sp>
      <p:pic>
        <p:nvPicPr>
          <p:cNvPr id="3" name="Picture 2"/>
          <p:cNvPicPr>
            <a:picLocks noChangeAspect="1"/>
          </p:cNvPicPr>
          <p:nvPr/>
        </p:nvPicPr>
        <p:blipFill>
          <a:blip r:embed="rId5"/>
          <a:stretch>
            <a:fillRect/>
          </a:stretch>
        </p:blipFill>
        <p:spPr>
          <a:xfrm>
            <a:off x="374235" y="4476633"/>
            <a:ext cx="3551722" cy="1396402"/>
          </a:xfrm>
          <a:prstGeom prst="rect">
            <a:avLst/>
          </a:prstGeom>
        </p:spPr>
      </p:pic>
    </p:spTree>
    <p:extLst>
      <p:ext uri="{BB962C8B-B14F-4D97-AF65-F5344CB8AC3E}">
        <p14:creationId xmlns:p14="http://schemas.microsoft.com/office/powerpoint/2010/main" val="959744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r>
              <a:rPr lang="en-GB" dirty="0" smtClean="0"/>
              <a:t>Questions?</a:t>
            </a:r>
          </a:p>
          <a:p>
            <a:r>
              <a:rPr lang="en-GB" dirty="0" smtClean="0"/>
              <a:t>Comments?</a:t>
            </a:r>
            <a:endParaRPr lang="en-GB" dirty="0"/>
          </a:p>
        </p:txBody>
      </p:sp>
    </p:spTree>
    <p:extLst>
      <p:ext uri="{BB962C8B-B14F-4D97-AF65-F5344CB8AC3E}">
        <p14:creationId xmlns:p14="http://schemas.microsoft.com/office/powerpoint/2010/main" val="3462119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Appendix</a:t>
            </a:r>
            <a:endParaRPr lang="en-GB" dirty="0"/>
          </a:p>
        </p:txBody>
      </p:sp>
      <p:sp>
        <p:nvSpPr>
          <p:cNvPr id="3" name="Content Placeholder 2"/>
          <p:cNvSpPr>
            <a:spLocks noGrp="1"/>
          </p:cNvSpPr>
          <p:nvPr>
            <p:ph idx="1"/>
          </p:nvPr>
        </p:nvSpPr>
        <p:spPr>
          <a:xfrm>
            <a:off x="457200" y="1600200"/>
            <a:ext cx="8229600" cy="717115"/>
          </a:xfrm>
        </p:spPr>
        <p:txBody>
          <a:bodyPr/>
          <a:lstStyle/>
          <a:p>
            <a:r>
              <a:rPr lang="en-GB" dirty="0"/>
              <a:t>Is </a:t>
            </a:r>
            <a:r>
              <a:rPr lang="en-GB" i="1" dirty="0"/>
              <a:t>growth </a:t>
            </a:r>
            <a:r>
              <a:rPr lang="en-GB" dirty="0"/>
              <a:t>achievable?</a:t>
            </a:r>
            <a:endParaRPr lang="en-GB" i="1"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718" y="2722194"/>
            <a:ext cx="7578245" cy="3901255"/>
          </a:xfrm>
          <a:prstGeom prst="rect">
            <a:avLst/>
          </a:prstGeom>
        </p:spPr>
      </p:pic>
      <p:sp>
        <p:nvSpPr>
          <p:cNvPr id="7" name="Oval 6"/>
          <p:cNvSpPr/>
          <p:nvPr/>
        </p:nvSpPr>
        <p:spPr>
          <a:xfrm>
            <a:off x="5824603" y="3319397"/>
            <a:ext cx="1841326" cy="1014608"/>
          </a:xfrm>
          <a:prstGeom prst="ellipse">
            <a:avLst/>
          </a:prstGeom>
          <a:noFill/>
          <a:ln>
            <a:solidFill>
              <a:srgbClr val="EE3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1930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The Linear Economy</a:t>
            </a:r>
          </a:p>
        </p:txBody>
      </p:sp>
      <p:sp>
        <p:nvSpPr>
          <p:cNvPr id="3" name="Content Placeholder 2"/>
          <p:cNvSpPr>
            <a:spLocks noGrp="1"/>
          </p:cNvSpPr>
          <p:nvPr>
            <p:ph idx="1"/>
          </p:nvPr>
        </p:nvSpPr>
        <p:spPr>
          <a:xfrm>
            <a:off x="-1" y="3692106"/>
            <a:ext cx="9049109" cy="3307784"/>
          </a:xfrm>
        </p:spPr>
        <p:txBody>
          <a:bodyPr>
            <a:normAutofit/>
          </a:bodyPr>
          <a:lstStyle/>
          <a:p>
            <a:pPr lvl="1"/>
            <a:r>
              <a:rPr lang="en-GB" dirty="0"/>
              <a:t>Producing goods by combining:</a:t>
            </a:r>
          </a:p>
          <a:p>
            <a:pPr lvl="2"/>
            <a:r>
              <a:rPr lang="en-GB" dirty="0"/>
              <a:t>Means of production (fixed capital), which, when obsolete, must be replaced (reproduced),  in such a way to provide a competitive advantage; </a:t>
            </a:r>
          </a:p>
          <a:p>
            <a:pPr lvl="2"/>
            <a:r>
              <a:rPr lang="en-GB" dirty="0"/>
              <a:t>Labour, which must also be reproduced (the workers must be housed, fed, trained, and kept healthy)</a:t>
            </a:r>
          </a:p>
          <a:p>
            <a:pPr lvl="2"/>
            <a:r>
              <a:rPr lang="en-GB" dirty="0"/>
              <a:t>Natural resources (for a long time, seen as </a:t>
            </a:r>
            <a:r>
              <a:rPr lang="en-GB" b="1" dirty="0"/>
              <a:t>free</a:t>
            </a:r>
            <a:r>
              <a:rPr lang="en-GB" dirty="0"/>
              <a:t>)</a:t>
            </a:r>
          </a:p>
          <a:p>
            <a:pPr lvl="1"/>
            <a:endParaRPr lang="en-GB" dirty="0"/>
          </a:p>
        </p:txBody>
      </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9400" y="1663536"/>
            <a:ext cx="60452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194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Appendix</a:t>
            </a:r>
            <a:endParaRPr lang="en-GB" dirty="0"/>
          </a:p>
        </p:txBody>
      </p:sp>
      <p:sp>
        <p:nvSpPr>
          <p:cNvPr id="3" name="Content Placeholder 2"/>
          <p:cNvSpPr>
            <a:spLocks noGrp="1"/>
          </p:cNvSpPr>
          <p:nvPr>
            <p:ph idx="1"/>
          </p:nvPr>
        </p:nvSpPr>
        <p:spPr>
          <a:xfrm>
            <a:off x="457200" y="1643332"/>
            <a:ext cx="8229600" cy="2174066"/>
          </a:xfrm>
        </p:spPr>
        <p:txBody>
          <a:bodyPr>
            <a:normAutofit/>
          </a:bodyPr>
          <a:lstStyle/>
          <a:p>
            <a:r>
              <a:rPr lang="en-GB" sz="2000" dirty="0"/>
              <a:t>This Sankey diagram shows the flows of materials as they pass through the EU economy and are eventually discharged back into the environment or re-fed into the economic processing</a:t>
            </a:r>
            <a:r>
              <a:rPr lang="en-GB" sz="2000" dirty="0" smtClean="0"/>
              <a:t>.</a:t>
            </a:r>
            <a:r>
              <a:rPr lang="en-GB" sz="2000" dirty="0"/>
              <a:t/>
            </a:r>
            <a:br>
              <a:rPr lang="en-GB" sz="2000" dirty="0"/>
            </a:br>
            <a:endParaRPr lang="en-GB" sz="2000" dirty="0"/>
          </a:p>
        </p:txBody>
      </p:sp>
      <p:pic>
        <p:nvPicPr>
          <p:cNvPr id="4" name="Picture 3"/>
          <p:cNvPicPr>
            <a:picLocks noChangeAspect="1"/>
          </p:cNvPicPr>
          <p:nvPr/>
        </p:nvPicPr>
        <p:blipFill>
          <a:blip r:embed="rId2"/>
          <a:stretch>
            <a:fillRect/>
          </a:stretch>
        </p:blipFill>
        <p:spPr>
          <a:xfrm>
            <a:off x="1081146" y="2639683"/>
            <a:ext cx="6981707" cy="3636111"/>
          </a:xfrm>
          <a:prstGeom prst="rect">
            <a:avLst/>
          </a:prstGeom>
        </p:spPr>
      </p:pic>
      <p:sp>
        <p:nvSpPr>
          <p:cNvPr id="5" name="Rectangle 4"/>
          <p:cNvSpPr/>
          <p:nvPr/>
        </p:nvSpPr>
        <p:spPr>
          <a:xfrm>
            <a:off x="585926" y="6245617"/>
            <a:ext cx="8558074" cy="276999"/>
          </a:xfrm>
          <a:prstGeom prst="rect">
            <a:avLst/>
          </a:prstGeom>
        </p:spPr>
        <p:txBody>
          <a:bodyPr wrap="square">
            <a:spAutoFit/>
          </a:bodyPr>
          <a:lstStyle/>
          <a:p>
            <a:pPr algn="ctr"/>
            <a:r>
              <a:rPr lang="en-GB" sz="1200" dirty="0">
                <a:solidFill>
                  <a:srgbClr val="000000"/>
                </a:solidFill>
                <a:latin typeface="TUOS Stephenson" panose="02070503080000020004" pitchFamily="18" charset="0"/>
              </a:rPr>
              <a:t>Material flows true scale in Gt/year (billion tonnes per year), EU, </a:t>
            </a:r>
            <a:r>
              <a:rPr lang="en-GB" sz="1200" dirty="0" smtClean="0">
                <a:solidFill>
                  <a:srgbClr val="000000"/>
                </a:solidFill>
                <a:latin typeface="TUOS Stephenson" panose="02070503080000020004" pitchFamily="18" charset="0"/>
              </a:rPr>
              <a:t>2020. Source</a:t>
            </a:r>
            <a:r>
              <a:rPr lang="en-GB" sz="1200" dirty="0">
                <a:solidFill>
                  <a:srgbClr val="000000"/>
                </a:solidFill>
                <a:latin typeface="TUOS Stephenson" panose="02070503080000020004" pitchFamily="18" charset="0"/>
              </a:rPr>
              <a:t>: Eurostat</a:t>
            </a:r>
            <a:endParaRPr lang="en-GB" sz="1200" b="0" i="0" dirty="0">
              <a:solidFill>
                <a:srgbClr val="000000"/>
              </a:solidFill>
              <a:effectLst/>
              <a:latin typeface="TUOS Stephenson" panose="02070503080000020004" pitchFamily="18" charset="0"/>
            </a:endParaRPr>
          </a:p>
        </p:txBody>
      </p:sp>
    </p:spTree>
    <p:extLst>
      <p:ext uri="{BB962C8B-B14F-4D97-AF65-F5344CB8AC3E}">
        <p14:creationId xmlns:p14="http://schemas.microsoft.com/office/powerpoint/2010/main" val="2614655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The Linear Economy</a:t>
            </a:r>
          </a:p>
        </p:txBody>
      </p:sp>
      <p:sp>
        <p:nvSpPr>
          <p:cNvPr id="3" name="Content Placeholder 2"/>
          <p:cNvSpPr>
            <a:spLocks noGrp="1"/>
          </p:cNvSpPr>
          <p:nvPr>
            <p:ph idx="1"/>
          </p:nvPr>
        </p:nvSpPr>
        <p:spPr>
          <a:xfrm>
            <a:off x="457200" y="1600201"/>
            <a:ext cx="4934607" cy="1615966"/>
          </a:xfrm>
        </p:spPr>
        <p:txBody>
          <a:bodyPr>
            <a:noAutofit/>
          </a:bodyPr>
          <a:lstStyle/>
          <a:p>
            <a:pPr marL="0" indent="0">
              <a:buNone/>
            </a:pPr>
            <a:r>
              <a:rPr lang="en-GB" sz="1800" dirty="0"/>
              <a:t>“I should support at the same time all sorts of policies for increasing the propensity to consume. For it is unlikely that full employment can be maintained, whatever we may do about investment, with the existing propensity to consume.”</a:t>
            </a:r>
          </a:p>
          <a:p>
            <a:pPr marL="0" indent="0" algn="r">
              <a:buNone/>
            </a:pPr>
            <a:endParaRPr lang="en-GB" sz="1800" dirty="0"/>
          </a:p>
          <a:p>
            <a:pPr marL="0" indent="0" algn="r">
              <a:buNone/>
            </a:pPr>
            <a:r>
              <a:rPr lang="en-GB" sz="1800" dirty="0"/>
              <a:t>John Maynard Keynes (1936)</a:t>
            </a:r>
          </a:p>
          <a:p>
            <a:pPr marL="0" indent="0" algn="r">
              <a:buNone/>
            </a:pPr>
            <a:endParaRPr lang="en-GB" sz="1800" dirty="0"/>
          </a:p>
          <a:p>
            <a:pPr marL="0" indent="0">
              <a:buNone/>
            </a:pPr>
            <a:r>
              <a:rPr lang="en-GB" sz="1800" dirty="0"/>
              <a:t>“Our enormously productive economy … demands that we make consumption our way of life, that we convert the buying and use of goods into rituals, that we seek our spiritual satisfaction, our ego satisfaction, in consumption … we need things consumed, burned up, replaced and discarded at an ever-accelerating rate.”</a:t>
            </a:r>
          </a:p>
          <a:p>
            <a:pPr marL="0" indent="0" algn="r">
              <a:buNone/>
            </a:pPr>
            <a:r>
              <a:rPr lang="en-GB" sz="1800" dirty="0"/>
              <a:t>Victor </a:t>
            </a:r>
            <a:r>
              <a:rPr lang="en-GB" sz="1800" dirty="0" err="1"/>
              <a:t>Lebow</a:t>
            </a:r>
            <a:r>
              <a:rPr lang="en-GB" sz="1800" dirty="0"/>
              <a:t> (1955)</a:t>
            </a:r>
          </a:p>
          <a:p>
            <a:endParaRPr lang="en-GB" sz="1800" dirty="0"/>
          </a:p>
          <a:p>
            <a:pPr marL="0" indent="0" algn="r">
              <a:buNone/>
            </a:pPr>
            <a:endParaRPr lang="en-GB" sz="1800" dirty="0"/>
          </a:p>
          <a:p>
            <a:endParaRPr lang="en-GB" sz="1800" dirty="0"/>
          </a:p>
        </p:txBody>
      </p:sp>
      <p:pic>
        <p:nvPicPr>
          <p:cNvPr id="5" name="Picture 2" descr="Risultati immagini per keynes digging hol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8773" y="1600200"/>
            <a:ext cx="3131448" cy="4726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196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Capitalism needs waste</a:t>
            </a:r>
            <a:endParaRPr lang="en-GB" dirty="0"/>
          </a:p>
        </p:txBody>
      </p:sp>
      <p:sp>
        <p:nvSpPr>
          <p:cNvPr id="3" name="Content Placeholder 2"/>
          <p:cNvSpPr>
            <a:spLocks noGrp="1"/>
          </p:cNvSpPr>
          <p:nvPr>
            <p:ph idx="1"/>
          </p:nvPr>
        </p:nvSpPr>
        <p:spPr/>
        <p:txBody>
          <a:bodyPr>
            <a:normAutofit/>
          </a:bodyPr>
          <a:lstStyle/>
          <a:p>
            <a:r>
              <a:rPr lang="en-GB" dirty="0"/>
              <a:t>M-C-M’ cycle</a:t>
            </a:r>
          </a:p>
          <a:p>
            <a:pPr lvl="1"/>
            <a:r>
              <a:rPr lang="en-GB" dirty="0"/>
              <a:t>Capitalism requires the “the quick disappearance of commodities from the sphere of circulation, and their equally quick replacement by fresh commodities” (Marx 1867, 217)</a:t>
            </a:r>
          </a:p>
          <a:p>
            <a:pPr lvl="1"/>
            <a:r>
              <a:rPr lang="en-GB" dirty="0"/>
              <a:t>“The velocity of circulation of money is merely a reflection of the rapidity with which commodities change their forms” Marx (1867, 217)</a:t>
            </a:r>
          </a:p>
          <a:p>
            <a:pPr lvl="1"/>
            <a:endParaRPr lang="en-GB" dirty="0"/>
          </a:p>
        </p:txBody>
      </p:sp>
    </p:spTree>
    <p:extLst>
      <p:ext uri="{BB962C8B-B14F-4D97-AF65-F5344CB8AC3E}">
        <p14:creationId xmlns:p14="http://schemas.microsoft.com/office/powerpoint/2010/main" val="2024831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Capitalism needs waste</a:t>
            </a:r>
            <a:endParaRPr lang="en-GB" dirty="0"/>
          </a:p>
        </p:txBody>
      </p:sp>
      <p:sp>
        <p:nvSpPr>
          <p:cNvPr id="3" name="Content Placeholder 2"/>
          <p:cNvSpPr>
            <a:spLocks noGrp="1"/>
          </p:cNvSpPr>
          <p:nvPr>
            <p:ph idx="1"/>
          </p:nvPr>
        </p:nvSpPr>
        <p:spPr>
          <a:xfrm>
            <a:off x="457200" y="1600200"/>
            <a:ext cx="8229600" cy="5257800"/>
          </a:xfrm>
        </p:spPr>
        <p:txBody>
          <a:bodyPr>
            <a:normAutofit/>
          </a:bodyPr>
          <a:lstStyle/>
          <a:p>
            <a:r>
              <a:rPr lang="en-GB" dirty="0"/>
              <a:t>Tendency of the Rate of Profit to Fall</a:t>
            </a:r>
          </a:p>
          <a:p>
            <a:pPr lvl="1"/>
            <a:r>
              <a:rPr lang="en-GB" dirty="0"/>
              <a:t>Workers’ demands </a:t>
            </a:r>
          </a:p>
          <a:p>
            <a:pPr lvl="1"/>
            <a:r>
              <a:rPr lang="en-GB" dirty="0" smtClean="0"/>
              <a:t>Diffusion of technology</a:t>
            </a:r>
            <a:endParaRPr lang="en-GB" dirty="0"/>
          </a:p>
          <a:p>
            <a:pPr lvl="1"/>
            <a:r>
              <a:rPr lang="en-GB" dirty="0"/>
              <a:t>Saturation of consumption</a:t>
            </a:r>
          </a:p>
          <a:p>
            <a:r>
              <a:rPr lang="en-GB" dirty="0"/>
              <a:t>Emergence of a </a:t>
            </a:r>
            <a:r>
              <a:rPr lang="en-GB" b="1" dirty="0"/>
              <a:t>Metabolic Rift</a:t>
            </a:r>
          </a:p>
          <a:p>
            <a:pPr lvl="1"/>
            <a:r>
              <a:rPr lang="en-GB" dirty="0"/>
              <a:t>In the interaction between humanity and the rest of nature</a:t>
            </a:r>
          </a:p>
          <a:p>
            <a:pPr marL="457200" lvl="1" indent="0">
              <a:buNone/>
            </a:pPr>
            <a:endParaRPr lang="en-GB" b="1" dirty="0"/>
          </a:p>
          <a:p>
            <a:pPr marL="457200" lvl="1" indent="0" algn="r">
              <a:buNone/>
            </a:pPr>
            <a:r>
              <a:rPr lang="en-GB" b="1" dirty="0"/>
              <a:t>Marx (1867, 1894)</a:t>
            </a:r>
          </a:p>
        </p:txBody>
      </p:sp>
      <p:sp>
        <p:nvSpPr>
          <p:cNvPr id="4" name="TextBox 3"/>
          <p:cNvSpPr txBox="1"/>
          <p:nvPr/>
        </p:nvSpPr>
        <p:spPr>
          <a:xfrm>
            <a:off x="5638800" y="2259724"/>
            <a:ext cx="3048000" cy="400110"/>
          </a:xfrm>
          <a:prstGeom prst="rect">
            <a:avLst/>
          </a:prstGeom>
          <a:noFill/>
        </p:spPr>
        <p:txBody>
          <a:bodyPr wrap="square" rtlCol="0">
            <a:spAutoFit/>
          </a:bodyPr>
          <a:lstStyle/>
          <a:p>
            <a:r>
              <a:rPr lang="en-GB" sz="2000" dirty="0">
                <a:solidFill>
                  <a:srgbClr val="FF0000"/>
                </a:solidFill>
                <a:latin typeface="Baskerville Old Face" panose="02020602080505020303" pitchFamily="18" charset="0"/>
              </a:rPr>
              <a:t>Outsourcing and Offshoring</a:t>
            </a:r>
          </a:p>
        </p:txBody>
      </p:sp>
      <p:sp>
        <p:nvSpPr>
          <p:cNvPr id="5" name="TextBox 4"/>
          <p:cNvSpPr txBox="1"/>
          <p:nvPr/>
        </p:nvSpPr>
        <p:spPr>
          <a:xfrm>
            <a:off x="5638800" y="2754838"/>
            <a:ext cx="3048000" cy="400110"/>
          </a:xfrm>
          <a:prstGeom prst="rect">
            <a:avLst/>
          </a:prstGeom>
          <a:noFill/>
        </p:spPr>
        <p:txBody>
          <a:bodyPr wrap="square" rtlCol="0">
            <a:spAutoFit/>
          </a:bodyPr>
          <a:lstStyle/>
          <a:p>
            <a:r>
              <a:rPr lang="en-GB" sz="2000" dirty="0" smtClean="0">
                <a:solidFill>
                  <a:srgbClr val="FF0000"/>
                </a:solidFill>
                <a:latin typeface="Baskerville Old Face" panose="02020602080505020303" pitchFamily="18" charset="0"/>
              </a:rPr>
              <a:t>Faux Innovation</a:t>
            </a:r>
            <a:endParaRPr lang="en-GB" sz="2000" dirty="0">
              <a:solidFill>
                <a:srgbClr val="FF0000"/>
              </a:solidFill>
              <a:latin typeface="Baskerville Old Face" panose="02020602080505020303" pitchFamily="18" charset="0"/>
            </a:endParaRPr>
          </a:p>
        </p:txBody>
      </p:sp>
      <p:sp>
        <p:nvSpPr>
          <p:cNvPr id="6" name="TextBox 5"/>
          <p:cNvSpPr txBox="1"/>
          <p:nvPr/>
        </p:nvSpPr>
        <p:spPr>
          <a:xfrm>
            <a:off x="5638800" y="3249952"/>
            <a:ext cx="3048000" cy="400110"/>
          </a:xfrm>
          <a:prstGeom prst="rect">
            <a:avLst/>
          </a:prstGeom>
          <a:noFill/>
        </p:spPr>
        <p:txBody>
          <a:bodyPr wrap="square" rtlCol="0">
            <a:spAutoFit/>
          </a:bodyPr>
          <a:lstStyle/>
          <a:p>
            <a:r>
              <a:rPr lang="en-GB" sz="2000" dirty="0">
                <a:solidFill>
                  <a:srgbClr val="FF0000"/>
                </a:solidFill>
                <a:latin typeface="Baskerville Old Face" panose="02020602080505020303" pitchFamily="18" charset="0"/>
              </a:rPr>
              <a:t>Planned Obsolescence</a:t>
            </a:r>
          </a:p>
        </p:txBody>
      </p:sp>
    </p:spTree>
    <p:extLst>
      <p:ext uri="{BB962C8B-B14F-4D97-AF65-F5344CB8AC3E}">
        <p14:creationId xmlns:p14="http://schemas.microsoft.com/office/powerpoint/2010/main" val="320599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about Efficiency?</a:t>
            </a:r>
            <a:endParaRPr lang="en-GB" dirty="0"/>
          </a:p>
        </p:txBody>
      </p:sp>
      <p:sp>
        <p:nvSpPr>
          <p:cNvPr id="4" name="Content Placeholder 2"/>
          <p:cNvSpPr>
            <a:spLocks noGrp="1"/>
          </p:cNvSpPr>
          <p:nvPr>
            <p:ph idx="1"/>
          </p:nvPr>
        </p:nvSpPr>
        <p:spPr>
          <a:xfrm>
            <a:off x="457200" y="1747344"/>
            <a:ext cx="8229600" cy="4525963"/>
          </a:xfrm>
        </p:spPr>
        <p:txBody>
          <a:bodyPr/>
          <a:lstStyle/>
          <a:p>
            <a:endParaRPr lang="en-GB"/>
          </a:p>
        </p:txBody>
      </p:sp>
      <p:sp>
        <p:nvSpPr>
          <p:cNvPr id="5" name="Rectangle 4"/>
          <p:cNvSpPr/>
          <p:nvPr/>
        </p:nvSpPr>
        <p:spPr>
          <a:xfrm>
            <a:off x="0" y="1321894"/>
            <a:ext cx="9144000" cy="492601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algn="ctr">
              <a:defRPr/>
            </a:pPr>
            <a:endParaRPr lang="en-US" altLang="en-US">
              <a:solidFill>
                <a:srgbClr val="FFFFFF"/>
              </a:solidFill>
              <a:latin typeface="Helvetica Neue Light" charset="0"/>
              <a:ea typeface="Helvetica Neue Light" charset="0"/>
              <a:cs typeface="Helvetica Neue Light" charset="0"/>
            </a:endParaRPr>
          </a:p>
        </p:txBody>
      </p:sp>
      <p:pic>
        <p:nvPicPr>
          <p:cNvPr id="6" name="Picture 20" descr="traffic-jam-major.jpg"/>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238" y="1461594"/>
            <a:ext cx="28813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p:cNvSpPr txBox="1">
            <a:spLocks/>
          </p:cNvSpPr>
          <p:nvPr/>
        </p:nvSpPr>
        <p:spPr bwMode="auto">
          <a:xfrm>
            <a:off x="122238" y="3122119"/>
            <a:ext cx="2881312" cy="3019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895350">
              <a:spcBef>
                <a:spcPct val="20000"/>
              </a:spcBef>
              <a:buFont typeface="Arial" panose="020B0604020202020204" pitchFamily="34" charset="0"/>
              <a:buChar char="•"/>
              <a:defRPr sz="2000">
                <a:solidFill>
                  <a:schemeClr val="tx1"/>
                </a:solidFill>
                <a:latin typeface="Helvetica Neue Light"/>
                <a:ea typeface="MS PGothic" panose="020B0600070205080204" pitchFamily="34" charset="-128"/>
              </a:defRPr>
            </a:lvl1pPr>
            <a:lvl2pPr marL="182563" indent="-182563" defTabSz="895350">
              <a:spcBef>
                <a:spcPct val="20000"/>
              </a:spcBef>
              <a:buFont typeface="Arial" panose="020B0604020202020204" pitchFamily="34" charset="0"/>
              <a:buChar char="–"/>
              <a:defRPr>
                <a:solidFill>
                  <a:schemeClr val="tx1"/>
                </a:solidFill>
                <a:latin typeface="Helvetica Neue Light"/>
                <a:ea typeface="MS PGothic" panose="020B0600070205080204" pitchFamily="34" charset="-128"/>
              </a:defRPr>
            </a:lvl2pPr>
            <a:lvl3pPr marL="457200" indent="-261938" defTabSz="895350">
              <a:spcBef>
                <a:spcPct val="20000"/>
              </a:spcBef>
              <a:buFont typeface="Arial" panose="020B0604020202020204" pitchFamily="34" charset="0"/>
              <a:buChar char="•"/>
              <a:defRPr sz="1600">
                <a:solidFill>
                  <a:schemeClr val="tx1"/>
                </a:solidFill>
                <a:latin typeface="Helvetica Neue Light"/>
                <a:ea typeface="MS PGothic" panose="020B0600070205080204" pitchFamily="34" charset="-128"/>
              </a:defRPr>
            </a:lvl3pPr>
            <a:lvl4pPr marL="614363" indent="-155575" defTabSz="895350">
              <a:spcBef>
                <a:spcPct val="20000"/>
              </a:spcBef>
              <a:buFont typeface="Arial" panose="020B0604020202020204" pitchFamily="34" charset="0"/>
              <a:buChar char="–"/>
              <a:defRPr sz="1400">
                <a:solidFill>
                  <a:schemeClr val="tx1"/>
                </a:solidFill>
                <a:latin typeface="Helvetica Neue Light"/>
                <a:ea typeface="MS PGothic" panose="020B0600070205080204" pitchFamily="34" charset="-128"/>
              </a:defRPr>
            </a:lvl4pPr>
            <a:lvl5pPr marL="749300" indent="-130175" defTabSz="895350">
              <a:spcBef>
                <a:spcPct val="20000"/>
              </a:spcBef>
              <a:buFont typeface="Arial" panose="020B0604020202020204" pitchFamily="34" charset="0"/>
              <a:buChar char="»"/>
              <a:defRPr sz="1400">
                <a:solidFill>
                  <a:schemeClr val="tx1"/>
                </a:solidFill>
                <a:latin typeface="Helvetica Neue Light"/>
                <a:ea typeface="MS PGothic" panose="020B0600070205080204" pitchFamily="34" charset="-128"/>
              </a:defRPr>
            </a:lvl5pPr>
            <a:lvl6pPr marL="1206500" indent="-130175" defTabSz="89535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6pPr>
            <a:lvl7pPr marL="1663700" indent="-130175" defTabSz="89535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7pPr>
            <a:lvl8pPr marL="2120900" indent="-130175" defTabSz="89535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8pPr>
            <a:lvl9pPr marL="2578100" indent="-130175" defTabSz="89535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9pPr>
          </a:lstStyle>
          <a:p>
            <a:pPr lvl="1" eaLnBrk="1" hangingPunct="1">
              <a:spcBef>
                <a:spcPct val="30000"/>
              </a:spcBef>
              <a:buClr>
                <a:schemeClr val="tx1"/>
              </a:buClr>
              <a:buSzPct val="125000"/>
              <a:buFont typeface="Arial" panose="020B0604020202020204" pitchFamily="34" charset="0"/>
              <a:buChar char="•"/>
            </a:pPr>
            <a:r>
              <a:rPr lang="en-US" altLang="en-US" sz="2000" dirty="0">
                <a:latin typeface="+mn-lt"/>
                <a:ea typeface="Helvetica Neue Light"/>
                <a:cs typeface="Helvetica Neue Light"/>
              </a:rPr>
              <a:t>Cars remain parked </a:t>
            </a:r>
            <a:r>
              <a:rPr lang="en-US" altLang="en-US" sz="2000" b="1" dirty="0">
                <a:latin typeface="+mn-lt"/>
              </a:rPr>
              <a:t>92%</a:t>
            </a:r>
            <a:r>
              <a:rPr lang="en-US" altLang="en-US" sz="2000" i="1" dirty="0">
                <a:latin typeface="+mn-lt"/>
              </a:rPr>
              <a:t> </a:t>
            </a:r>
            <a:r>
              <a:rPr lang="en-US" altLang="en-US" sz="2000" dirty="0">
                <a:latin typeface="+mn-lt"/>
                <a:ea typeface="Helvetica Neue Light"/>
                <a:cs typeface="Helvetica Neue Light"/>
              </a:rPr>
              <a:t>of the time</a:t>
            </a:r>
          </a:p>
          <a:p>
            <a:pPr lvl="1" eaLnBrk="1" hangingPunct="1">
              <a:spcBef>
                <a:spcPct val="30000"/>
              </a:spcBef>
              <a:buClr>
                <a:schemeClr val="tx1"/>
              </a:buClr>
              <a:buSzPct val="125000"/>
              <a:buFont typeface="Arial" panose="020B0604020202020204" pitchFamily="34" charset="0"/>
              <a:buChar char="•"/>
            </a:pPr>
            <a:r>
              <a:rPr lang="en-US" altLang="en-US" sz="2000" dirty="0">
                <a:latin typeface="+mn-lt"/>
                <a:ea typeface="Helvetica Neue Light"/>
                <a:cs typeface="Helvetica Neue Light"/>
              </a:rPr>
              <a:t>When moving, they usually carry</a:t>
            </a:r>
            <a:r>
              <a:rPr lang="en-US" altLang="en-US" sz="2000" b="1" dirty="0">
                <a:latin typeface="+mn-lt"/>
                <a:ea typeface="Helvetica Neue Light"/>
                <a:cs typeface="Helvetica Neue Light"/>
              </a:rPr>
              <a:t> </a:t>
            </a:r>
            <a:r>
              <a:rPr lang="en-US" altLang="en-US" sz="2000" b="1" dirty="0" smtClean="0">
                <a:latin typeface="+mn-lt"/>
                <a:ea typeface="Helvetica Neue Light"/>
                <a:cs typeface="Helvetica Neue Light"/>
              </a:rPr>
              <a:t>1.5 </a:t>
            </a:r>
            <a:r>
              <a:rPr lang="en-US" altLang="en-US" sz="2000" dirty="0">
                <a:latin typeface="+mn-lt"/>
                <a:ea typeface="Helvetica Neue Light"/>
                <a:cs typeface="Helvetica Neue Light"/>
              </a:rPr>
              <a:t>people at a time</a:t>
            </a:r>
          </a:p>
          <a:p>
            <a:pPr lvl="1" eaLnBrk="1" hangingPunct="1">
              <a:spcBef>
                <a:spcPct val="30000"/>
              </a:spcBef>
              <a:buClr>
                <a:schemeClr val="tx1"/>
              </a:buClr>
              <a:buSzPct val="125000"/>
              <a:buFont typeface="Arial" panose="020B0604020202020204" pitchFamily="34" charset="0"/>
              <a:buChar char="•"/>
            </a:pPr>
            <a:r>
              <a:rPr lang="en-US" altLang="en-US" sz="2000" b="1" dirty="0" smtClean="0">
                <a:latin typeface="+mn-lt"/>
                <a:ea typeface="Helvetica Neue Light"/>
                <a:cs typeface="Helvetica Neue Light"/>
              </a:rPr>
              <a:t>1.5m</a:t>
            </a:r>
            <a:r>
              <a:rPr lang="en-US" altLang="en-US" sz="2000" dirty="0" smtClean="0">
                <a:latin typeface="+mn-lt"/>
                <a:ea typeface="Helvetica Neue Light"/>
                <a:cs typeface="Helvetica Neue Light"/>
              </a:rPr>
              <a:t> </a:t>
            </a:r>
            <a:r>
              <a:rPr lang="en-US" altLang="en-US" sz="2000" dirty="0">
                <a:latin typeface="+mn-lt"/>
                <a:ea typeface="Helvetica Neue Light"/>
                <a:cs typeface="Helvetica Neue Light"/>
              </a:rPr>
              <a:t>lives are lost in </a:t>
            </a:r>
            <a:r>
              <a:rPr lang="en-US" altLang="en-US" sz="2000" dirty="0" smtClean="0">
                <a:latin typeface="+mn-lt"/>
                <a:ea typeface="Helvetica Neue Light"/>
                <a:cs typeface="Helvetica Neue Light"/>
              </a:rPr>
              <a:t>accidents yearly worldwide</a:t>
            </a:r>
            <a:endParaRPr lang="en-US" altLang="en-US" sz="2000" dirty="0">
              <a:latin typeface="+mn-lt"/>
              <a:ea typeface="Helvetica Neue Light"/>
              <a:cs typeface="Helvetica Neue Light"/>
            </a:endParaRPr>
          </a:p>
        </p:txBody>
      </p:sp>
      <p:sp>
        <p:nvSpPr>
          <p:cNvPr id="8" name="TextBox 22"/>
          <p:cNvSpPr txBox="1">
            <a:spLocks noChangeArrowheads="1"/>
          </p:cNvSpPr>
          <p:nvPr/>
        </p:nvSpPr>
        <p:spPr bwMode="auto">
          <a:xfrm>
            <a:off x="671513" y="2026744"/>
            <a:ext cx="178276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Helvetica Neue Light"/>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Helvetica Neue Light"/>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Helvetica Neue Light"/>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Helvetica Neue Light"/>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Helvetica Neue Light"/>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9pPr>
          </a:lstStyle>
          <a:p>
            <a:pPr algn="ctr">
              <a:spcBef>
                <a:spcPct val="0"/>
              </a:spcBef>
              <a:buFontTx/>
              <a:buNone/>
            </a:pPr>
            <a:r>
              <a:rPr lang="en-US" altLang="en-US" sz="1800" b="1" dirty="0">
                <a:ea typeface="Helvetica Neue Light"/>
                <a:cs typeface="Helvetica Neue Light"/>
              </a:rPr>
              <a:t>MOBILITY</a:t>
            </a:r>
          </a:p>
        </p:txBody>
      </p:sp>
      <p:sp>
        <p:nvSpPr>
          <p:cNvPr id="9" name="Rectangle 17"/>
          <p:cNvSpPr txBox="1">
            <a:spLocks/>
          </p:cNvSpPr>
          <p:nvPr/>
        </p:nvSpPr>
        <p:spPr bwMode="auto">
          <a:xfrm>
            <a:off x="3140075" y="3122119"/>
            <a:ext cx="2879725" cy="3019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895350">
              <a:spcBef>
                <a:spcPct val="20000"/>
              </a:spcBef>
              <a:buFont typeface="Arial" panose="020B0604020202020204" pitchFamily="34" charset="0"/>
              <a:buChar char="•"/>
              <a:defRPr sz="2000">
                <a:solidFill>
                  <a:schemeClr val="tx1"/>
                </a:solidFill>
                <a:latin typeface="Helvetica Neue Light"/>
                <a:ea typeface="MS PGothic" panose="020B0600070205080204" pitchFamily="34" charset="-128"/>
              </a:defRPr>
            </a:lvl1pPr>
            <a:lvl2pPr marL="182563" indent="-182563" defTabSz="895350">
              <a:spcBef>
                <a:spcPct val="20000"/>
              </a:spcBef>
              <a:buFont typeface="Arial" panose="020B0604020202020204" pitchFamily="34" charset="0"/>
              <a:buChar char="–"/>
              <a:defRPr>
                <a:solidFill>
                  <a:schemeClr val="tx1"/>
                </a:solidFill>
                <a:latin typeface="Helvetica Neue Light"/>
                <a:ea typeface="MS PGothic" panose="020B0600070205080204" pitchFamily="34" charset="-128"/>
              </a:defRPr>
            </a:lvl2pPr>
            <a:lvl3pPr marL="457200" indent="-261938" defTabSz="895350">
              <a:spcBef>
                <a:spcPct val="20000"/>
              </a:spcBef>
              <a:buFont typeface="Arial" panose="020B0604020202020204" pitchFamily="34" charset="0"/>
              <a:buChar char="•"/>
              <a:defRPr sz="1600">
                <a:solidFill>
                  <a:schemeClr val="tx1"/>
                </a:solidFill>
                <a:latin typeface="Helvetica Neue Light"/>
                <a:ea typeface="MS PGothic" panose="020B0600070205080204" pitchFamily="34" charset="-128"/>
              </a:defRPr>
            </a:lvl3pPr>
            <a:lvl4pPr marL="614363" indent="-155575" defTabSz="895350">
              <a:spcBef>
                <a:spcPct val="20000"/>
              </a:spcBef>
              <a:buFont typeface="Arial" panose="020B0604020202020204" pitchFamily="34" charset="0"/>
              <a:buChar char="–"/>
              <a:defRPr sz="1400">
                <a:solidFill>
                  <a:schemeClr val="tx1"/>
                </a:solidFill>
                <a:latin typeface="Helvetica Neue Light"/>
                <a:ea typeface="MS PGothic" panose="020B0600070205080204" pitchFamily="34" charset="-128"/>
              </a:defRPr>
            </a:lvl4pPr>
            <a:lvl5pPr marL="749300" indent="-130175" defTabSz="895350">
              <a:spcBef>
                <a:spcPct val="20000"/>
              </a:spcBef>
              <a:buFont typeface="Arial" panose="020B0604020202020204" pitchFamily="34" charset="0"/>
              <a:buChar char="»"/>
              <a:defRPr sz="1400">
                <a:solidFill>
                  <a:schemeClr val="tx1"/>
                </a:solidFill>
                <a:latin typeface="Helvetica Neue Light"/>
                <a:ea typeface="MS PGothic" panose="020B0600070205080204" pitchFamily="34" charset="-128"/>
              </a:defRPr>
            </a:lvl5pPr>
            <a:lvl6pPr marL="1206500" indent="-130175" defTabSz="89535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6pPr>
            <a:lvl7pPr marL="1663700" indent="-130175" defTabSz="89535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7pPr>
            <a:lvl8pPr marL="2120900" indent="-130175" defTabSz="89535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8pPr>
            <a:lvl9pPr marL="2578100" indent="-130175" defTabSz="89535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9pPr>
          </a:lstStyle>
          <a:p>
            <a:pPr lvl="1" eaLnBrk="1" hangingPunct="1">
              <a:spcBef>
                <a:spcPct val="30000"/>
              </a:spcBef>
              <a:buClr>
                <a:schemeClr val="tx1"/>
              </a:buClr>
              <a:buSzPct val="125000"/>
              <a:buFont typeface="Arial" panose="020B0604020202020204" pitchFamily="34" charset="0"/>
              <a:buChar char="•"/>
            </a:pPr>
            <a:r>
              <a:rPr lang="en-US" altLang="en-US" sz="2000" b="1" dirty="0">
                <a:latin typeface="+mn-lt"/>
                <a:ea typeface="Helvetica Neue Light"/>
                <a:cs typeface="Helvetica Neue Light"/>
              </a:rPr>
              <a:t>30% </a:t>
            </a:r>
            <a:r>
              <a:rPr lang="en-US" altLang="en-US" sz="2000" dirty="0">
                <a:latin typeface="+mn-lt"/>
                <a:ea typeface="Helvetica Neue Light"/>
                <a:cs typeface="Helvetica Neue Light"/>
              </a:rPr>
              <a:t>of waste sent to landfill in Europe originates from construction</a:t>
            </a:r>
          </a:p>
          <a:p>
            <a:pPr lvl="1" eaLnBrk="1" hangingPunct="1">
              <a:spcBef>
                <a:spcPct val="30000"/>
              </a:spcBef>
              <a:buClr>
                <a:schemeClr val="tx1"/>
              </a:buClr>
              <a:buSzPct val="125000"/>
              <a:buFont typeface="Arial" panose="020B0604020202020204" pitchFamily="34" charset="0"/>
              <a:buChar char="•"/>
            </a:pPr>
            <a:r>
              <a:rPr lang="en-US" altLang="en-US" sz="2000" dirty="0">
                <a:latin typeface="+mn-lt"/>
                <a:ea typeface="Helvetica Neue Light"/>
                <a:cs typeface="Helvetica Neue Light"/>
              </a:rPr>
              <a:t>Offices are occupied only </a:t>
            </a:r>
            <a:r>
              <a:rPr lang="en-US" altLang="en-US" sz="2000" b="1" dirty="0">
                <a:latin typeface="+mn-lt"/>
                <a:ea typeface="Helvetica Neue Light"/>
                <a:cs typeface="Helvetica Neue Light"/>
              </a:rPr>
              <a:t>40-50% </a:t>
            </a:r>
            <a:r>
              <a:rPr lang="en-US" altLang="en-US" sz="2000" dirty="0">
                <a:latin typeface="+mn-lt"/>
                <a:ea typeface="Helvetica Neue Light"/>
                <a:cs typeface="Helvetica Neue Light"/>
              </a:rPr>
              <a:t>of the day on a working </a:t>
            </a:r>
            <a:r>
              <a:rPr lang="en-US" altLang="en-US" sz="2000" dirty="0" smtClean="0">
                <a:latin typeface="+mn-lt"/>
                <a:ea typeface="Helvetica Neue Light"/>
                <a:cs typeface="Helvetica Neue Light"/>
              </a:rPr>
              <a:t>day (pre-</a:t>
            </a:r>
            <a:r>
              <a:rPr lang="en-US" altLang="en-US" sz="2000" dirty="0" err="1" smtClean="0">
                <a:latin typeface="+mn-lt"/>
                <a:ea typeface="Helvetica Neue Light"/>
                <a:cs typeface="Helvetica Neue Light"/>
              </a:rPr>
              <a:t>Covid</a:t>
            </a:r>
            <a:r>
              <a:rPr lang="en-US" altLang="en-US" sz="2000" dirty="0" smtClean="0">
                <a:latin typeface="+mn-lt"/>
                <a:ea typeface="Helvetica Neue Light"/>
                <a:cs typeface="Helvetica Neue Light"/>
              </a:rPr>
              <a:t>)</a:t>
            </a:r>
            <a:endParaRPr lang="en-US" altLang="en-US" sz="2000" dirty="0">
              <a:latin typeface="+mn-lt"/>
              <a:ea typeface="Helvetica Neue Light"/>
              <a:cs typeface="Helvetica Neue Light"/>
            </a:endParaRPr>
          </a:p>
          <a:p>
            <a:pPr lvl="1" eaLnBrk="1" hangingPunct="1">
              <a:spcBef>
                <a:spcPct val="30000"/>
              </a:spcBef>
              <a:buClr>
                <a:schemeClr val="tx1"/>
              </a:buClr>
              <a:buSzPct val="125000"/>
              <a:buFont typeface="Arial" panose="020B0604020202020204" pitchFamily="34" charset="0"/>
              <a:buChar char="•"/>
            </a:pPr>
            <a:r>
              <a:rPr lang="en-US" altLang="en-US" sz="2000" b="1" dirty="0">
                <a:latin typeface="+mn-lt"/>
                <a:ea typeface="Helvetica Neue Light"/>
                <a:cs typeface="Helvetica Neue Light"/>
              </a:rPr>
              <a:t>11 </a:t>
            </a:r>
            <a:r>
              <a:rPr lang="en-GB" altLang="en-US" sz="2000" b="1" dirty="0">
                <a:latin typeface="+mn-lt"/>
                <a:ea typeface="Helvetica Neue Light"/>
                <a:cs typeface="Helvetica Neue Light"/>
              </a:rPr>
              <a:t>million </a:t>
            </a:r>
            <a:r>
              <a:rPr lang="en-US" altLang="en-US" sz="2000" dirty="0">
                <a:latin typeface="+mn-lt"/>
                <a:ea typeface="Helvetica Neue Light"/>
                <a:cs typeface="Helvetica Neue Light"/>
              </a:rPr>
              <a:t>empty homes in Europe</a:t>
            </a:r>
          </a:p>
        </p:txBody>
      </p:sp>
      <p:pic>
        <p:nvPicPr>
          <p:cNvPr id="10" name="Picture 24" descr="Marja van Bochove Construction.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1461594"/>
            <a:ext cx="28797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5"/>
          <p:cNvSpPr txBox="1">
            <a:spLocks noChangeArrowheads="1"/>
          </p:cNvSpPr>
          <p:nvPr/>
        </p:nvSpPr>
        <p:spPr bwMode="auto">
          <a:xfrm>
            <a:off x="3633788" y="1898157"/>
            <a:ext cx="1890712"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Helvetica Neue Light"/>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Helvetica Neue Light"/>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Helvetica Neue Light"/>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Helvetica Neue Light"/>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Helvetica Neue Light"/>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9pPr>
          </a:lstStyle>
          <a:p>
            <a:pPr algn="ctr">
              <a:spcBef>
                <a:spcPct val="0"/>
              </a:spcBef>
              <a:buFontTx/>
              <a:buNone/>
            </a:pPr>
            <a:r>
              <a:rPr lang="en-GB" altLang="en-US" sz="1800" b="1">
                <a:ea typeface="Helvetica Neue Light"/>
                <a:cs typeface="Helvetica Neue Light"/>
              </a:rPr>
              <a:t>BUILT ENVIRONMENT</a:t>
            </a:r>
            <a:endParaRPr lang="en-US" altLang="en-US" sz="1800" b="1">
              <a:ea typeface="Helvetica Neue Light"/>
              <a:cs typeface="Helvetica Neue Light"/>
            </a:endParaRPr>
          </a:p>
        </p:txBody>
      </p:sp>
      <p:sp>
        <p:nvSpPr>
          <p:cNvPr id="12" name="Rectangle 17"/>
          <p:cNvSpPr txBox="1">
            <a:spLocks/>
          </p:cNvSpPr>
          <p:nvPr/>
        </p:nvSpPr>
        <p:spPr bwMode="auto">
          <a:xfrm>
            <a:off x="6156325" y="3122119"/>
            <a:ext cx="2879725" cy="3019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895350">
              <a:spcBef>
                <a:spcPct val="20000"/>
              </a:spcBef>
              <a:buFont typeface="Arial" panose="020B0604020202020204" pitchFamily="34" charset="0"/>
              <a:buChar char="•"/>
              <a:defRPr sz="2000">
                <a:solidFill>
                  <a:schemeClr val="tx1"/>
                </a:solidFill>
                <a:latin typeface="Helvetica Neue Light"/>
                <a:ea typeface="MS PGothic" panose="020B0600070205080204" pitchFamily="34" charset="-128"/>
              </a:defRPr>
            </a:lvl1pPr>
            <a:lvl2pPr marL="182563" indent="-182563" defTabSz="895350">
              <a:spcBef>
                <a:spcPct val="20000"/>
              </a:spcBef>
              <a:buFont typeface="Arial" panose="020B0604020202020204" pitchFamily="34" charset="0"/>
              <a:buChar char="–"/>
              <a:defRPr>
                <a:solidFill>
                  <a:schemeClr val="tx1"/>
                </a:solidFill>
                <a:latin typeface="Helvetica Neue Light"/>
                <a:ea typeface="MS PGothic" panose="020B0600070205080204" pitchFamily="34" charset="-128"/>
              </a:defRPr>
            </a:lvl2pPr>
            <a:lvl3pPr marL="457200" indent="-261938" defTabSz="895350">
              <a:spcBef>
                <a:spcPct val="20000"/>
              </a:spcBef>
              <a:buFont typeface="Arial" panose="020B0604020202020204" pitchFamily="34" charset="0"/>
              <a:buChar char="•"/>
              <a:defRPr sz="1600">
                <a:solidFill>
                  <a:schemeClr val="tx1"/>
                </a:solidFill>
                <a:latin typeface="Helvetica Neue Light"/>
                <a:ea typeface="MS PGothic" panose="020B0600070205080204" pitchFamily="34" charset="-128"/>
              </a:defRPr>
            </a:lvl3pPr>
            <a:lvl4pPr marL="614363" indent="-155575" defTabSz="895350">
              <a:spcBef>
                <a:spcPct val="20000"/>
              </a:spcBef>
              <a:buFont typeface="Arial" panose="020B0604020202020204" pitchFamily="34" charset="0"/>
              <a:buChar char="–"/>
              <a:defRPr sz="1400">
                <a:solidFill>
                  <a:schemeClr val="tx1"/>
                </a:solidFill>
                <a:latin typeface="Helvetica Neue Light"/>
                <a:ea typeface="MS PGothic" panose="020B0600070205080204" pitchFamily="34" charset="-128"/>
              </a:defRPr>
            </a:lvl4pPr>
            <a:lvl5pPr marL="749300" indent="-130175" defTabSz="895350">
              <a:spcBef>
                <a:spcPct val="20000"/>
              </a:spcBef>
              <a:buFont typeface="Arial" panose="020B0604020202020204" pitchFamily="34" charset="0"/>
              <a:buChar char="»"/>
              <a:defRPr sz="1400">
                <a:solidFill>
                  <a:schemeClr val="tx1"/>
                </a:solidFill>
                <a:latin typeface="Helvetica Neue Light"/>
                <a:ea typeface="MS PGothic" panose="020B0600070205080204" pitchFamily="34" charset="-128"/>
              </a:defRPr>
            </a:lvl5pPr>
            <a:lvl6pPr marL="1206500" indent="-130175" defTabSz="89535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6pPr>
            <a:lvl7pPr marL="1663700" indent="-130175" defTabSz="89535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7pPr>
            <a:lvl8pPr marL="2120900" indent="-130175" defTabSz="89535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8pPr>
            <a:lvl9pPr marL="2578100" indent="-130175" defTabSz="89535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9pPr>
          </a:lstStyle>
          <a:p>
            <a:pPr lvl="1" eaLnBrk="1" hangingPunct="1">
              <a:spcBef>
                <a:spcPct val="30000"/>
              </a:spcBef>
              <a:buClr>
                <a:schemeClr val="tx1"/>
              </a:buClr>
              <a:buSzPct val="125000"/>
              <a:buFont typeface="Arial" panose="020B0604020202020204" pitchFamily="34" charset="0"/>
              <a:buChar char="•"/>
            </a:pPr>
            <a:r>
              <a:rPr lang="en-US" altLang="en-US" sz="2000" b="1" dirty="0">
                <a:latin typeface="+mn-lt"/>
                <a:ea typeface="Helvetica Neue Light"/>
                <a:cs typeface="Helvetica Neue Light"/>
              </a:rPr>
              <a:t>&gt;100M</a:t>
            </a:r>
            <a:r>
              <a:rPr lang="pt-BR" altLang="en-US" sz="2000" b="1" dirty="0">
                <a:latin typeface="+mn-lt"/>
                <a:ea typeface="Helvetica Neue Light"/>
                <a:cs typeface="Helvetica Neue Light"/>
              </a:rPr>
              <a:t> tonnes </a:t>
            </a:r>
            <a:r>
              <a:rPr lang="en-GB" altLang="en-US" sz="2000" dirty="0">
                <a:latin typeface="+mn-lt"/>
                <a:ea typeface="Helvetica Neue Light"/>
                <a:cs typeface="Helvetica Neue Light"/>
              </a:rPr>
              <a:t>of food lost annually in Europe</a:t>
            </a:r>
            <a:endParaRPr lang="en-US" altLang="en-US" sz="2000" dirty="0">
              <a:latin typeface="+mn-lt"/>
              <a:ea typeface="Helvetica Neue Light"/>
              <a:cs typeface="Helvetica Neue Light"/>
            </a:endParaRPr>
          </a:p>
          <a:p>
            <a:pPr lvl="1" eaLnBrk="1" hangingPunct="1">
              <a:spcBef>
                <a:spcPct val="30000"/>
              </a:spcBef>
              <a:buClr>
                <a:schemeClr val="tx1"/>
              </a:buClr>
              <a:buSzPct val="125000"/>
              <a:buFont typeface="Arial" panose="020B0604020202020204" pitchFamily="34" charset="0"/>
              <a:buChar char="•"/>
            </a:pPr>
            <a:r>
              <a:rPr lang="en-US" altLang="en-US" sz="2000" b="1" dirty="0">
                <a:latin typeface="+mn-lt"/>
                <a:ea typeface="Helvetica Neue Light"/>
                <a:cs typeface="Helvetica Neue Light"/>
              </a:rPr>
              <a:t>50% </a:t>
            </a:r>
            <a:r>
              <a:rPr lang="en-US" altLang="en-US" sz="2000" dirty="0">
                <a:latin typeface="+mn-lt"/>
                <a:ea typeface="Helvetica Neue Light"/>
                <a:cs typeface="Helvetica Neue Light"/>
              </a:rPr>
              <a:t>lost along the production chain</a:t>
            </a:r>
          </a:p>
          <a:p>
            <a:pPr lvl="1" eaLnBrk="1" hangingPunct="1">
              <a:spcBef>
                <a:spcPct val="30000"/>
              </a:spcBef>
              <a:buClr>
                <a:schemeClr val="tx1"/>
              </a:buClr>
              <a:buSzPct val="125000"/>
              <a:buFont typeface="Arial" panose="020B0604020202020204" pitchFamily="34" charset="0"/>
              <a:buChar char="•"/>
            </a:pPr>
            <a:r>
              <a:rPr lang="en-GB" altLang="en-US" sz="2000" b="1" dirty="0">
                <a:latin typeface="+mn-lt"/>
                <a:ea typeface="Helvetica Neue Light"/>
                <a:cs typeface="Helvetica Neue Light"/>
              </a:rPr>
              <a:t>97% </a:t>
            </a:r>
            <a:r>
              <a:rPr lang="en-GB" altLang="en-US" sz="2000" dirty="0">
                <a:latin typeface="+mn-lt"/>
                <a:ea typeface="Helvetica Neue Light"/>
                <a:cs typeface="Helvetica Neue Light"/>
              </a:rPr>
              <a:t>of global food residue is sent to landfill</a:t>
            </a:r>
            <a:r>
              <a:rPr lang="en-GB" altLang="en-US" sz="2000" b="1" dirty="0">
                <a:latin typeface="+mn-lt"/>
                <a:ea typeface="Helvetica Neue Light"/>
                <a:cs typeface="Helvetica Neue Light"/>
              </a:rPr>
              <a:t> </a:t>
            </a:r>
          </a:p>
          <a:p>
            <a:pPr lvl="1" eaLnBrk="1" hangingPunct="1">
              <a:spcBef>
                <a:spcPct val="30000"/>
              </a:spcBef>
              <a:buClr>
                <a:schemeClr val="tx1"/>
              </a:buClr>
              <a:buSzPct val="125000"/>
              <a:buFont typeface="Arial" panose="020B0604020202020204" pitchFamily="34" charset="0"/>
              <a:buChar char="•"/>
            </a:pPr>
            <a:r>
              <a:rPr lang="en-US" altLang="en-US" sz="2000" dirty="0">
                <a:latin typeface="+mn-lt"/>
                <a:ea typeface="Helvetica Neue Light"/>
                <a:cs typeface="Helvetica Neue Light"/>
              </a:rPr>
              <a:t>Huge Soil degradation</a:t>
            </a:r>
          </a:p>
        </p:txBody>
      </p:sp>
      <p:pic>
        <p:nvPicPr>
          <p:cNvPr id="13" name="Picture 27" descr="Taz 2006_04_10.jpg"/>
          <p:cNvPicPr>
            <a:picLocks/>
          </p:cNvPicPr>
          <p:nvPr/>
        </p:nvPicPr>
        <p:blipFill>
          <a:blip r:embed="rId4" cstate="email">
            <a:extLst>
              <a:ext uri="{28A0092B-C50C-407E-A947-70E740481C1C}">
                <a14:useLocalDpi xmlns:a14="http://schemas.microsoft.com/office/drawing/2010/main"/>
              </a:ext>
            </a:extLst>
          </a:blip>
          <a:srcRect b="-3654"/>
          <a:stretch>
            <a:fillRect/>
          </a:stretch>
        </p:blipFill>
        <p:spPr bwMode="auto">
          <a:xfrm>
            <a:off x="6126163" y="1461594"/>
            <a:ext cx="28797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8"/>
          <p:cNvSpPr txBox="1">
            <a:spLocks noChangeArrowheads="1"/>
          </p:cNvSpPr>
          <p:nvPr/>
        </p:nvSpPr>
        <p:spPr bwMode="auto">
          <a:xfrm>
            <a:off x="6675438" y="2026744"/>
            <a:ext cx="178276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Helvetica Neue Light"/>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Helvetica Neue Light"/>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Helvetica Neue Light"/>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Helvetica Neue Light"/>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Helvetica Neue Light"/>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Helvetica Neue Light"/>
                <a:ea typeface="MS PGothic" panose="020B0600070205080204" pitchFamily="34" charset="-128"/>
              </a:defRPr>
            </a:lvl9pPr>
          </a:lstStyle>
          <a:p>
            <a:pPr algn="ctr">
              <a:spcBef>
                <a:spcPct val="0"/>
              </a:spcBef>
              <a:buFontTx/>
              <a:buNone/>
            </a:pPr>
            <a:r>
              <a:rPr lang="en-US" altLang="en-US" sz="1800" b="1">
                <a:ea typeface="Helvetica Neue Light"/>
                <a:cs typeface="Helvetica Neue Light"/>
              </a:rPr>
              <a:t>FOOD</a:t>
            </a:r>
          </a:p>
        </p:txBody>
      </p:sp>
      <p:sp>
        <p:nvSpPr>
          <p:cNvPr id="15" name="TextBox 14"/>
          <p:cNvSpPr txBox="1">
            <a:spLocks noChangeArrowheads="1"/>
          </p:cNvSpPr>
          <p:nvPr/>
        </p:nvSpPr>
        <p:spPr bwMode="auto">
          <a:xfrm>
            <a:off x="3023500" y="6414141"/>
            <a:ext cx="6583363" cy="450850"/>
          </a:xfrm>
          <a:prstGeom prst="rect">
            <a:avLst/>
          </a:prstGeom>
          <a:noFill/>
          <a:ln>
            <a:noFill/>
          </a:ln>
          <a:extLst>
            <a:ext uri="{909E8E84-426E-40dd-AFC4-6F175D3DCCD1}"/>
            <a:ext uri="{91240B29-F687-4f45-9708-019B960494DF}"/>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GB" sz="900" dirty="0">
                <a:latin typeface="Helvetica Neue Light" charset="0"/>
              </a:rPr>
              <a:t>SOURCE: </a:t>
            </a:r>
            <a:r>
              <a:rPr lang="en-US" sz="900" dirty="0">
                <a:latin typeface="Helvetica Neue"/>
                <a:cs typeface="Helvetica Neue"/>
              </a:rPr>
              <a:t>“Growth Within: A Circular Economy Vision for a Competitive Europe”, Ellen MacArthur Foundation, SUN (Stiftungsfonds für Umweltökonomie und Nachhaltigkeit) and McKinsey Center for Business and Environment, 2015</a:t>
            </a:r>
          </a:p>
        </p:txBody>
      </p:sp>
    </p:spTree>
    <p:extLst>
      <p:ext uri="{BB962C8B-B14F-4D97-AF65-F5344CB8AC3E}">
        <p14:creationId xmlns:p14="http://schemas.microsoft.com/office/powerpoint/2010/main" val="1575382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Circular Economy</a:t>
            </a:r>
          </a:p>
        </p:txBody>
      </p:sp>
      <p:pic>
        <p:nvPicPr>
          <p:cNvPr id="3" name="Picture 2" descr="https://emf.thirdlight.com/t.tlx?YZiP8QzYZ00JlELYZ.....DDDDDYG6ZYF..YnYrj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13" y="1292669"/>
            <a:ext cx="8220973" cy="549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251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From the 3Rs to the 10Rs?</a:t>
            </a:r>
          </a:p>
        </p:txBody>
      </p:sp>
      <p:sp>
        <p:nvSpPr>
          <p:cNvPr id="4" name="TextBox 3"/>
          <p:cNvSpPr txBox="1"/>
          <p:nvPr/>
        </p:nvSpPr>
        <p:spPr>
          <a:xfrm>
            <a:off x="341586" y="1608083"/>
            <a:ext cx="3048000" cy="492443"/>
          </a:xfrm>
          <a:prstGeom prst="rect">
            <a:avLst/>
          </a:prstGeom>
          <a:noFill/>
        </p:spPr>
        <p:txBody>
          <a:bodyPr wrap="square" rtlCol="0">
            <a:spAutoFit/>
          </a:bodyPr>
          <a:lstStyle/>
          <a:p>
            <a:r>
              <a:rPr lang="en-GB" sz="2600" b="1" u="sng" dirty="0">
                <a:solidFill>
                  <a:srgbClr val="FF0000"/>
                </a:solidFill>
                <a:latin typeface="Baskerville Old Face" panose="02020602080505020303" pitchFamily="18" charset="0"/>
              </a:rPr>
              <a:t>Reduce</a:t>
            </a:r>
          </a:p>
        </p:txBody>
      </p:sp>
      <p:sp>
        <p:nvSpPr>
          <p:cNvPr id="5" name="TextBox 4"/>
          <p:cNvSpPr txBox="1"/>
          <p:nvPr/>
        </p:nvSpPr>
        <p:spPr>
          <a:xfrm>
            <a:off x="341586" y="2103197"/>
            <a:ext cx="3048000" cy="492443"/>
          </a:xfrm>
          <a:prstGeom prst="rect">
            <a:avLst/>
          </a:prstGeom>
          <a:noFill/>
        </p:spPr>
        <p:txBody>
          <a:bodyPr wrap="square" rtlCol="0">
            <a:spAutoFit/>
          </a:bodyPr>
          <a:lstStyle/>
          <a:p>
            <a:r>
              <a:rPr lang="en-GB" sz="2600" dirty="0">
                <a:solidFill>
                  <a:srgbClr val="FF0000"/>
                </a:solidFill>
                <a:latin typeface="Baskerville Old Face" panose="02020602080505020303" pitchFamily="18" charset="0"/>
              </a:rPr>
              <a:t>Reuse</a:t>
            </a:r>
          </a:p>
        </p:txBody>
      </p:sp>
      <p:sp>
        <p:nvSpPr>
          <p:cNvPr id="6" name="TextBox 5"/>
          <p:cNvSpPr txBox="1"/>
          <p:nvPr/>
        </p:nvSpPr>
        <p:spPr>
          <a:xfrm>
            <a:off x="341586" y="2598311"/>
            <a:ext cx="3048000" cy="492443"/>
          </a:xfrm>
          <a:prstGeom prst="rect">
            <a:avLst/>
          </a:prstGeom>
          <a:noFill/>
        </p:spPr>
        <p:txBody>
          <a:bodyPr wrap="square" rtlCol="0">
            <a:spAutoFit/>
          </a:bodyPr>
          <a:lstStyle/>
          <a:p>
            <a:r>
              <a:rPr lang="en-GB" sz="2600" dirty="0">
                <a:solidFill>
                  <a:srgbClr val="FF0000"/>
                </a:solidFill>
                <a:latin typeface="Baskerville Old Face" panose="02020602080505020303" pitchFamily="18" charset="0"/>
              </a:rPr>
              <a:t>Recycle</a:t>
            </a:r>
          </a:p>
        </p:txBody>
      </p:sp>
      <p:sp>
        <p:nvSpPr>
          <p:cNvPr id="7" name="TextBox 6"/>
          <p:cNvSpPr txBox="1"/>
          <p:nvPr/>
        </p:nvSpPr>
        <p:spPr>
          <a:xfrm>
            <a:off x="341586" y="3090754"/>
            <a:ext cx="2259724" cy="861774"/>
          </a:xfrm>
          <a:prstGeom prst="rect">
            <a:avLst/>
          </a:prstGeom>
          <a:noFill/>
        </p:spPr>
        <p:txBody>
          <a:bodyPr wrap="square" rtlCol="0">
            <a:spAutoFit/>
          </a:bodyPr>
          <a:lstStyle/>
          <a:p>
            <a:r>
              <a:rPr lang="en-GB" sz="5000" b="1" dirty="0">
                <a:latin typeface="Baskerville Old Face" panose="02020602080505020303" pitchFamily="18" charset="0"/>
              </a:rPr>
              <a:t>3Rs</a:t>
            </a:r>
          </a:p>
        </p:txBody>
      </p:sp>
      <p:sp>
        <p:nvSpPr>
          <p:cNvPr id="9" name="TextBox 8"/>
          <p:cNvSpPr txBox="1"/>
          <p:nvPr/>
        </p:nvSpPr>
        <p:spPr>
          <a:xfrm>
            <a:off x="6983756" y="1597573"/>
            <a:ext cx="3048000" cy="400110"/>
          </a:xfrm>
          <a:prstGeom prst="rect">
            <a:avLst/>
          </a:prstGeom>
          <a:noFill/>
        </p:spPr>
        <p:txBody>
          <a:bodyPr wrap="square" rtlCol="0">
            <a:spAutoFit/>
          </a:bodyPr>
          <a:lstStyle/>
          <a:p>
            <a:r>
              <a:rPr lang="en-GB" sz="2000" dirty="0">
                <a:solidFill>
                  <a:srgbClr val="FF0000"/>
                </a:solidFill>
                <a:latin typeface="Baskerville Old Face" panose="02020602080505020303" pitchFamily="18" charset="0"/>
              </a:rPr>
              <a:t>Reduce (?)</a:t>
            </a:r>
          </a:p>
        </p:txBody>
      </p:sp>
      <p:sp>
        <p:nvSpPr>
          <p:cNvPr id="10" name="TextBox 9"/>
          <p:cNvSpPr txBox="1"/>
          <p:nvPr/>
        </p:nvSpPr>
        <p:spPr>
          <a:xfrm>
            <a:off x="6983756" y="2092687"/>
            <a:ext cx="3048000" cy="492443"/>
          </a:xfrm>
          <a:prstGeom prst="rect">
            <a:avLst/>
          </a:prstGeom>
          <a:noFill/>
        </p:spPr>
        <p:txBody>
          <a:bodyPr wrap="square" rtlCol="0">
            <a:spAutoFit/>
          </a:bodyPr>
          <a:lstStyle/>
          <a:p>
            <a:r>
              <a:rPr lang="en-GB" sz="2600" dirty="0">
                <a:solidFill>
                  <a:srgbClr val="FF0000"/>
                </a:solidFill>
                <a:latin typeface="Baskerville Old Face" panose="02020602080505020303" pitchFamily="18" charset="0"/>
              </a:rPr>
              <a:t>Refuse</a:t>
            </a:r>
          </a:p>
        </p:txBody>
      </p:sp>
      <p:sp>
        <p:nvSpPr>
          <p:cNvPr id="11" name="TextBox 10"/>
          <p:cNvSpPr txBox="1"/>
          <p:nvPr/>
        </p:nvSpPr>
        <p:spPr>
          <a:xfrm>
            <a:off x="6983756" y="2587801"/>
            <a:ext cx="3048000" cy="492443"/>
          </a:xfrm>
          <a:prstGeom prst="rect">
            <a:avLst/>
          </a:prstGeom>
          <a:noFill/>
        </p:spPr>
        <p:txBody>
          <a:bodyPr wrap="square" rtlCol="0">
            <a:spAutoFit/>
          </a:bodyPr>
          <a:lstStyle/>
          <a:p>
            <a:r>
              <a:rPr lang="en-GB" sz="2600" dirty="0">
                <a:solidFill>
                  <a:srgbClr val="FF0000"/>
                </a:solidFill>
                <a:latin typeface="Baskerville Old Face" panose="02020602080505020303" pitchFamily="18" charset="0"/>
              </a:rPr>
              <a:t>Rethink</a:t>
            </a:r>
          </a:p>
        </p:txBody>
      </p:sp>
      <p:sp>
        <p:nvSpPr>
          <p:cNvPr id="13" name="TextBox 12"/>
          <p:cNvSpPr txBox="1"/>
          <p:nvPr/>
        </p:nvSpPr>
        <p:spPr>
          <a:xfrm>
            <a:off x="6983756" y="3057684"/>
            <a:ext cx="3048000" cy="492443"/>
          </a:xfrm>
          <a:prstGeom prst="rect">
            <a:avLst/>
          </a:prstGeom>
          <a:noFill/>
        </p:spPr>
        <p:txBody>
          <a:bodyPr wrap="square" rtlCol="0">
            <a:spAutoFit/>
          </a:bodyPr>
          <a:lstStyle/>
          <a:p>
            <a:r>
              <a:rPr lang="en-GB" sz="2600" dirty="0">
                <a:solidFill>
                  <a:srgbClr val="FF0000"/>
                </a:solidFill>
                <a:latin typeface="Baskerville Old Face" panose="02020602080505020303" pitchFamily="18" charset="0"/>
              </a:rPr>
              <a:t>Reuse</a:t>
            </a:r>
          </a:p>
        </p:txBody>
      </p:sp>
      <p:sp>
        <p:nvSpPr>
          <p:cNvPr id="14" name="TextBox 13"/>
          <p:cNvSpPr txBox="1"/>
          <p:nvPr/>
        </p:nvSpPr>
        <p:spPr>
          <a:xfrm>
            <a:off x="6983756" y="3552798"/>
            <a:ext cx="3048000" cy="492443"/>
          </a:xfrm>
          <a:prstGeom prst="rect">
            <a:avLst/>
          </a:prstGeom>
          <a:noFill/>
        </p:spPr>
        <p:txBody>
          <a:bodyPr wrap="square" rtlCol="0">
            <a:spAutoFit/>
          </a:bodyPr>
          <a:lstStyle/>
          <a:p>
            <a:r>
              <a:rPr lang="en-GB" sz="2600" dirty="0">
                <a:solidFill>
                  <a:srgbClr val="FF0000"/>
                </a:solidFill>
                <a:latin typeface="Baskerville Old Face" panose="02020602080505020303" pitchFamily="18" charset="0"/>
              </a:rPr>
              <a:t>Repair</a:t>
            </a:r>
          </a:p>
        </p:txBody>
      </p:sp>
      <p:sp>
        <p:nvSpPr>
          <p:cNvPr id="15" name="TextBox 14"/>
          <p:cNvSpPr txBox="1"/>
          <p:nvPr/>
        </p:nvSpPr>
        <p:spPr>
          <a:xfrm>
            <a:off x="6983756" y="4047912"/>
            <a:ext cx="3048000" cy="492443"/>
          </a:xfrm>
          <a:prstGeom prst="rect">
            <a:avLst/>
          </a:prstGeom>
          <a:noFill/>
        </p:spPr>
        <p:txBody>
          <a:bodyPr wrap="square" rtlCol="0">
            <a:spAutoFit/>
          </a:bodyPr>
          <a:lstStyle/>
          <a:p>
            <a:r>
              <a:rPr lang="en-GB" sz="2600" dirty="0">
                <a:solidFill>
                  <a:srgbClr val="FF0000"/>
                </a:solidFill>
                <a:latin typeface="Baskerville Old Face" panose="02020602080505020303" pitchFamily="18" charset="0"/>
              </a:rPr>
              <a:t>Refurbish</a:t>
            </a:r>
          </a:p>
        </p:txBody>
      </p:sp>
      <p:sp>
        <p:nvSpPr>
          <p:cNvPr id="21" name="TextBox 20"/>
          <p:cNvSpPr txBox="1"/>
          <p:nvPr/>
        </p:nvSpPr>
        <p:spPr>
          <a:xfrm>
            <a:off x="6983756" y="4500374"/>
            <a:ext cx="3048000" cy="492443"/>
          </a:xfrm>
          <a:prstGeom prst="rect">
            <a:avLst/>
          </a:prstGeom>
          <a:noFill/>
        </p:spPr>
        <p:txBody>
          <a:bodyPr wrap="square" rtlCol="0">
            <a:spAutoFit/>
          </a:bodyPr>
          <a:lstStyle/>
          <a:p>
            <a:r>
              <a:rPr lang="en-GB" sz="2600" dirty="0">
                <a:solidFill>
                  <a:srgbClr val="FF0000"/>
                </a:solidFill>
                <a:latin typeface="Baskerville Old Face" panose="02020602080505020303" pitchFamily="18" charset="0"/>
              </a:rPr>
              <a:t>Remanufacture</a:t>
            </a:r>
          </a:p>
        </p:txBody>
      </p:sp>
      <p:sp>
        <p:nvSpPr>
          <p:cNvPr id="22" name="TextBox 21"/>
          <p:cNvSpPr txBox="1"/>
          <p:nvPr/>
        </p:nvSpPr>
        <p:spPr>
          <a:xfrm>
            <a:off x="6983756" y="4995488"/>
            <a:ext cx="3048000" cy="492443"/>
          </a:xfrm>
          <a:prstGeom prst="rect">
            <a:avLst/>
          </a:prstGeom>
          <a:noFill/>
        </p:spPr>
        <p:txBody>
          <a:bodyPr wrap="square" rtlCol="0">
            <a:spAutoFit/>
          </a:bodyPr>
          <a:lstStyle/>
          <a:p>
            <a:r>
              <a:rPr lang="en-GB" sz="2600" dirty="0">
                <a:solidFill>
                  <a:srgbClr val="FF0000"/>
                </a:solidFill>
                <a:latin typeface="Baskerville Old Face" panose="02020602080505020303" pitchFamily="18" charset="0"/>
              </a:rPr>
              <a:t>Repurpose</a:t>
            </a:r>
          </a:p>
        </p:txBody>
      </p:sp>
      <p:sp>
        <p:nvSpPr>
          <p:cNvPr id="23" name="TextBox 22"/>
          <p:cNvSpPr txBox="1"/>
          <p:nvPr/>
        </p:nvSpPr>
        <p:spPr>
          <a:xfrm>
            <a:off x="6983756" y="5490602"/>
            <a:ext cx="3048000" cy="492443"/>
          </a:xfrm>
          <a:prstGeom prst="rect">
            <a:avLst/>
          </a:prstGeom>
          <a:noFill/>
        </p:spPr>
        <p:txBody>
          <a:bodyPr wrap="square" rtlCol="0">
            <a:spAutoFit/>
          </a:bodyPr>
          <a:lstStyle/>
          <a:p>
            <a:r>
              <a:rPr lang="en-GB" sz="2600" dirty="0">
                <a:solidFill>
                  <a:srgbClr val="FF0000"/>
                </a:solidFill>
                <a:latin typeface="Baskerville Old Face" panose="02020602080505020303" pitchFamily="18" charset="0"/>
              </a:rPr>
              <a:t>Recycle</a:t>
            </a:r>
          </a:p>
        </p:txBody>
      </p:sp>
      <p:sp>
        <p:nvSpPr>
          <p:cNvPr id="24" name="TextBox 23"/>
          <p:cNvSpPr txBox="1"/>
          <p:nvPr/>
        </p:nvSpPr>
        <p:spPr>
          <a:xfrm>
            <a:off x="7126864" y="5930925"/>
            <a:ext cx="2259724" cy="861774"/>
          </a:xfrm>
          <a:prstGeom prst="rect">
            <a:avLst/>
          </a:prstGeom>
          <a:noFill/>
        </p:spPr>
        <p:txBody>
          <a:bodyPr wrap="square" rtlCol="0">
            <a:spAutoFit/>
          </a:bodyPr>
          <a:lstStyle/>
          <a:p>
            <a:r>
              <a:rPr lang="en-GB" sz="5000" b="1" dirty="0">
                <a:latin typeface="Baskerville Old Face" panose="02020602080505020303" pitchFamily="18" charset="0"/>
              </a:rPr>
              <a:t>10Rs</a:t>
            </a:r>
          </a:p>
        </p:txBody>
      </p:sp>
      <p:pic>
        <p:nvPicPr>
          <p:cNvPr id="25" name="Picture 24">
            <a:extLst>
              <a:ext uri="{FF2B5EF4-FFF2-40B4-BE49-F238E27FC236}">
                <a16:creationId xmlns:a16="http://schemas.microsoft.com/office/drawing/2014/main" id="{19709880-F950-A644-81D0-CF080BAB31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7758" y="1609508"/>
            <a:ext cx="1994262" cy="1571478"/>
          </a:xfrm>
          <a:prstGeom prst="rect">
            <a:avLst/>
          </a:prstGeom>
        </p:spPr>
      </p:pic>
      <p:pic>
        <p:nvPicPr>
          <p:cNvPr id="26" name="Picture 25">
            <a:extLst>
              <a:ext uri="{FF2B5EF4-FFF2-40B4-BE49-F238E27FC236}">
                <a16:creationId xmlns:a16="http://schemas.microsoft.com/office/drawing/2014/main" id="{3C09DB01-6906-BB4E-B298-BA7ECF8832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6448" y="1356240"/>
            <a:ext cx="2432994" cy="1824746"/>
          </a:xfrm>
          <a:prstGeom prst="rect">
            <a:avLst/>
          </a:prstGeom>
        </p:spPr>
      </p:pic>
      <p:pic>
        <p:nvPicPr>
          <p:cNvPr id="27" name="Picture 26">
            <a:extLst>
              <a:ext uri="{FF2B5EF4-FFF2-40B4-BE49-F238E27FC236}">
                <a16:creationId xmlns:a16="http://schemas.microsoft.com/office/drawing/2014/main" id="{D4A96918-394C-E94B-AB80-12C6642D8D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24212" y="3326871"/>
            <a:ext cx="1651608" cy="1651608"/>
          </a:xfrm>
          <a:prstGeom prst="rect">
            <a:avLst/>
          </a:prstGeom>
        </p:spPr>
      </p:pic>
      <p:pic>
        <p:nvPicPr>
          <p:cNvPr id="28" name="Picture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58231" y="3326871"/>
            <a:ext cx="3048738" cy="1651608"/>
          </a:xfrm>
          <a:prstGeom prst="rect">
            <a:avLst/>
          </a:prstGeom>
        </p:spPr>
      </p:pic>
      <p:cxnSp>
        <p:nvCxnSpPr>
          <p:cNvPr id="33" name="Elbow Connector 32"/>
          <p:cNvCxnSpPr>
            <a:stCxn id="7" idx="2"/>
          </p:cNvCxnSpPr>
          <p:nvPr/>
        </p:nvCxnSpPr>
        <p:spPr>
          <a:xfrm rot="16200000" flipH="1">
            <a:off x="3037810" y="2386166"/>
            <a:ext cx="2427249" cy="5559972"/>
          </a:xfrm>
          <a:prstGeom prst="bentConnector2">
            <a:avLst/>
          </a:prstGeom>
          <a:ln w="92075">
            <a:tailEnd type="triangle"/>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24212" y="5096498"/>
            <a:ext cx="2463005" cy="1027045"/>
          </a:xfrm>
          <a:prstGeom prst="rect">
            <a:avLst/>
          </a:prstGeom>
        </p:spPr>
      </p:pic>
    </p:spTree>
    <p:extLst>
      <p:ext uri="{BB962C8B-B14F-4D97-AF65-F5344CB8AC3E}">
        <p14:creationId xmlns:p14="http://schemas.microsoft.com/office/powerpoint/2010/main" val="249375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21" grpId="0"/>
      <p:bldP spid="22" grpId="0"/>
      <p:bldP spid="23"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10135</TotalTime>
  <Words>1550</Words>
  <Application>Microsoft Office PowerPoint</Application>
  <PresentationFormat>On-screen Show (4:3)</PresentationFormat>
  <Paragraphs>192</Paragraphs>
  <Slides>30</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MS PGothic</vt:lpstr>
      <vt:lpstr>MS PGothic</vt:lpstr>
      <vt:lpstr>Arial</vt:lpstr>
      <vt:lpstr>Baskerville Old Face</vt:lpstr>
      <vt:lpstr>Calibri</vt:lpstr>
      <vt:lpstr>Garamond</vt:lpstr>
      <vt:lpstr>Helvetica Neue</vt:lpstr>
      <vt:lpstr>Helvetica Neue Light</vt:lpstr>
      <vt:lpstr>Times</vt:lpstr>
      <vt:lpstr>Times New Roman</vt:lpstr>
      <vt:lpstr>TUOS Stephenson</vt:lpstr>
      <vt:lpstr>Office Theme</vt:lpstr>
      <vt:lpstr>The past, present and future of Circular Economy</vt:lpstr>
      <vt:lpstr>Outline</vt:lpstr>
      <vt:lpstr>The Linear Economy</vt:lpstr>
      <vt:lpstr>The Linear Economy</vt:lpstr>
      <vt:lpstr>Capitalism needs waste</vt:lpstr>
      <vt:lpstr>Capitalism needs waste</vt:lpstr>
      <vt:lpstr>What about Efficiency?</vt:lpstr>
      <vt:lpstr>Circular Economy</vt:lpstr>
      <vt:lpstr>From the 3Rs to the 10Rs?</vt:lpstr>
      <vt:lpstr>Circular Reductionism?</vt:lpstr>
      <vt:lpstr>Is this CE desirable?</vt:lpstr>
      <vt:lpstr>Is this CE desirable?</vt:lpstr>
      <vt:lpstr>Circular Modernism</vt:lpstr>
      <vt:lpstr>An alternative framing for CE</vt:lpstr>
      <vt:lpstr>Practical Examples</vt:lpstr>
      <vt:lpstr>Practical Examples (2)</vt:lpstr>
      <vt:lpstr>Practical Example (3)</vt:lpstr>
      <vt:lpstr>Practical Examples (4)</vt:lpstr>
      <vt:lpstr>Circular Futures and Value</vt:lpstr>
      <vt:lpstr>Heterodox and Mainstream ToVs</vt:lpstr>
      <vt:lpstr>Circular Futures</vt:lpstr>
      <vt:lpstr>CE Futures and TOVs</vt:lpstr>
      <vt:lpstr>CE Futures and TOVs</vt:lpstr>
      <vt:lpstr>CE Futures and Supply Chains</vt:lpstr>
      <vt:lpstr>CE Futures and Supply Chains</vt:lpstr>
      <vt:lpstr>Conclusions</vt:lpstr>
      <vt:lpstr>Our Initiatives</vt:lpstr>
      <vt:lpstr>Thank You!</vt:lpstr>
      <vt:lpstr>Appendix</vt:lpstr>
      <vt:lpstr>Appendix</vt:lpstr>
    </vt:vector>
  </TitlesOfParts>
  <Company>iris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header for front cover</dc:title>
  <dc:creator>Jon Morris</dc:creator>
  <cp:lastModifiedBy>Andrea Genovese</cp:lastModifiedBy>
  <cp:revision>516</cp:revision>
  <cp:lastPrinted>2014-05-08T12:55:25Z</cp:lastPrinted>
  <dcterms:created xsi:type="dcterms:W3CDTF">2013-03-19T11:53:55Z</dcterms:created>
  <dcterms:modified xsi:type="dcterms:W3CDTF">2022-03-16T15:06:32Z</dcterms:modified>
</cp:coreProperties>
</file>